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4"/>
  </p:notesMasterIdLst>
  <p:handoutMasterIdLst>
    <p:handoutMasterId r:id="rId45"/>
  </p:handoutMasterIdLst>
  <p:sldIdLst>
    <p:sldId id="311" r:id="rId7"/>
    <p:sldId id="257" r:id="rId8"/>
    <p:sldId id="310" r:id="rId9"/>
    <p:sldId id="258" r:id="rId10"/>
    <p:sldId id="269" r:id="rId11"/>
    <p:sldId id="308" r:id="rId12"/>
    <p:sldId id="260" r:id="rId13"/>
    <p:sldId id="297" r:id="rId14"/>
    <p:sldId id="263" r:id="rId15"/>
    <p:sldId id="262" r:id="rId16"/>
    <p:sldId id="264" r:id="rId17"/>
    <p:sldId id="265" r:id="rId18"/>
    <p:sldId id="291" r:id="rId19"/>
    <p:sldId id="267" r:id="rId20"/>
    <p:sldId id="292" r:id="rId21"/>
    <p:sldId id="300" r:id="rId22"/>
    <p:sldId id="294" r:id="rId23"/>
    <p:sldId id="309" r:id="rId24"/>
    <p:sldId id="302" r:id="rId25"/>
    <p:sldId id="303" r:id="rId26"/>
    <p:sldId id="304" r:id="rId27"/>
    <p:sldId id="274" r:id="rId28"/>
    <p:sldId id="275" r:id="rId29"/>
    <p:sldId id="305" r:id="rId30"/>
    <p:sldId id="306" r:id="rId31"/>
    <p:sldId id="293" r:id="rId32"/>
    <p:sldId id="277" r:id="rId33"/>
    <p:sldId id="280" r:id="rId34"/>
    <p:sldId id="312" r:id="rId35"/>
    <p:sldId id="282" r:id="rId36"/>
    <p:sldId id="307" r:id="rId37"/>
    <p:sldId id="285" r:id="rId38"/>
    <p:sldId id="313" r:id="rId39"/>
    <p:sldId id="286" r:id="rId40"/>
    <p:sldId id="314" r:id="rId41"/>
    <p:sldId id="289" r:id="rId42"/>
    <p:sldId id="31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na Laura Salvati" initials="ALS" lastIdx="38" clrIdx="6">
    <p:extLst>
      <p:ext uri="{19B8F6BF-5375-455C-9EA6-DF929625EA0E}">
        <p15:presenceInfo xmlns:p15="http://schemas.microsoft.com/office/powerpoint/2012/main" userId="Anna Laura Salvati" providerId="None"/>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ABDELFATTAH, Mohamed Refaat" initials="AMR" lastIdx="5" clrIdx="7">
    <p:extLst>
      <p:ext uri="{19B8F6BF-5375-455C-9EA6-DF929625EA0E}">
        <p15:presenceInfo xmlns:p15="http://schemas.microsoft.com/office/powerpoint/2012/main" userId="S::refaatm@who.int::b929d38a-dead-4bbc-9ae9-e1d851a7662f" providerId="AD"/>
      </p:ext>
    </p:extLst>
  </p:cmAuthor>
  <p:cmAuthor id="2" name="Denis" initials="D" lastIdx="20" clrIdx="1">
    <p:extLst>
      <p:ext uri="{19B8F6BF-5375-455C-9EA6-DF929625EA0E}">
        <p15:presenceInfo xmlns:p15="http://schemas.microsoft.com/office/powerpoint/2012/main" userId="Denis" providerId="None"/>
      </p:ext>
    </p:extLst>
  </p:cmAuthor>
  <p:cmAuthor id="3" name="COPPER, Frederik Anton" initials="CFA" lastIdx="32"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ALFONSO, Claudia" initials="AC" lastIdx="29" clrIdx="4">
    <p:extLst>
      <p:ext uri="{19B8F6BF-5375-455C-9EA6-DF929625EA0E}">
        <p15:presenceInfo xmlns:p15="http://schemas.microsoft.com/office/powerpoint/2012/main" userId="S::alfonsoc@who.int::e6798bdc-e903-4d9b-961e-e8e67ad985a2" providerId="AD"/>
      </p:ext>
    </p:extLst>
  </p:cmAuthor>
  <p:cmAuthor id="6" name="KHADEM BROOJERDI, Alireza" initials="KBA" lastIdx="9" clrIdx="5">
    <p:extLst>
      <p:ext uri="{19B8F6BF-5375-455C-9EA6-DF929625EA0E}">
        <p15:presenceInfo xmlns:p15="http://schemas.microsoft.com/office/powerpoint/2012/main" userId="S::khadembroojerdia@who.int::9a71e5a5-cd79-4bc8-9cc8-946db5ed7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4B19"/>
    <a:srgbClr val="008DCF"/>
    <a:srgbClr val="008FCE"/>
    <a:srgbClr val="008DC9"/>
    <a:srgbClr val="D86422"/>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1699" autoAdjust="0"/>
  </p:normalViewPr>
  <p:slideViewPr>
    <p:cSldViewPr snapToGrid="0">
      <p:cViewPr varScale="1">
        <p:scale>
          <a:sx n="56" d="100"/>
          <a:sy n="56" d="100"/>
        </p:scale>
        <p:origin x="1272" y="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B92E9C-8090-4B7C-B10B-03773AD3F883}" type="doc">
      <dgm:prSet loTypeId="urn:microsoft.com/office/officeart/2005/8/layout/chevronAccent+Icon" loCatId="process" qsTypeId="urn:microsoft.com/office/officeart/2005/8/quickstyle/3d1" qsCatId="3D" csTypeId="urn:microsoft.com/office/officeart/2005/8/colors/colorful4" csCatId="colorful" phldr="1"/>
      <dgm:spPr/>
    </dgm:pt>
    <dgm:pt modelId="{88AA1FC7-A4C8-44D9-ACCF-F18EF8BD3F5D}">
      <dgm:prSet phldrT="[Text]"/>
      <dgm:spPr/>
      <dgm:t>
        <a:bodyPr/>
        <a:lstStyle/>
        <a:p>
          <a:r>
            <a:rPr lang="ru-RU"/>
            <a:t>Официальная регистрация вакцин</a:t>
          </a:r>
        </a:p>
      </dgm:t>
    </dgm:pt>
    <dgm:pt modelId="{0CFFC4C7-EFF1-44C1-B289-1558E032C610}" type="parTrans" cxnId="{2622287B-AFB0-4682-A13A-A5EDCEEBD07D}">
      <dgm:prSet/>
      <dgm:spPr/>
      <dgm:t>
        <a:bodyPr/>
        <a:lstStyle/>
        <a:p>
          <a:endParaRPr lang="en-GB"/>
        </a:p>
      </dgm:t>
    </dgm:pt>
    <dgm:pt modelId="{9985F429-35AA-4BB2-8C1E-E80D569479EE}" type="sibTrans" cxnId="{2622287B-AFB0-4682-A13A-A5EDCEEBD07D}">
      <dgm:prSet/>
      <dgm:spPr/>
      <dgm:t>
        <a:bodyPr/>
        <a:lstStyle/>
        <a:p>
          <a:endParaRPr lang="en-GB"/>
        </a:p>
      </dgm:t>
    </dgm:pt>
    <dgm:pt modelId="{347F316C-5112-49C7-B379-080DAB4BBA79}">
      <dgm:prSet phldrT="[Text]"/>
      <dgm:spPr/>
      <dgm:t>
        <a:bodyPr/>
        <a:lstStyle/>
        <a:p>
          <a:r>
            <a:rPr lang="ru-RU"/>
            <a:t>Разрешение на ввоз</a:t>
          </a:r>
        </a:p>
      </dgm:t>
    </dgm:pt>
    <dgm:pt modelId="{6E0CB201-3FFB-4534-90FA-4395C4AEE31A}" type="parTrans" cxnId="{3199DB30-9B99-4CBF-A164-2F180133E24D}">
      <dgm:prSet/>
      <dgm:spPr/>
      <dgm:t>
        <a:bodyPr/>
        <a:lstStyle/>
        <a:p>
          <a:endParaRPr lang="en-GB"/>
        </a:p>
      </dgm:t>
    </dgm:pt>
    <dgm:pt modelId="{61254E23-E5E3-4553-B45D-2C1843CCE917}" type="sibTrans" cxnId="{3199DB30-9B99-4CBF-A164-2F180133E24D}">
      <dgm:prSet/>
      <dgm:spPr/>
      <dgm:t>
        <a:bodyPr/>
        <a:lstStyle/>
        <a:p>
          <a:endParaRPr lang="en-GB"/>
        </a:p>
      </dgm:t>
    </dgm:pt>
    <dgm:pt modelId="{75D0FB6C-C55B-4C98-9DB1-C7897BA7EEC6}">
      <dgm:prSet phldrT="[Text]"/>
      <dgm:spPr/>
      <dgm:t>
        <a:bodyPr/>
        <a:lstStyle/>
        <a:p>
          <a:r>
            <a:rPr lang="ru-RU"/>
            <a:t>Выпуск партии</a:t>
          </a:r>
        </a:p>
      </dgm:t>
    </dgm:pt>
    <dgm:pt modelId="{8DE5109E-02E0-4D2A-A5AB-6BD62D6CBA35}" type="parTrans" cxnId="{90022842-F21E-4750-8322-69C998417186}">
      <dgm:prSet/>
      <dgm:spPr/>
      <dgm:t>
        <a:bodyPr/>
        <a:lstStyle/>
        <a:p>
          <a:endParaRPr lang="en-GB"/>
        </a:p>
      </dgm:t>
    </dgm:pt>
    <dgm:pt modelId="{23829EFD-C373-4321-8121-4B31405EC630}" type="sibTrans" cxnId="{90022842-F21E-4750-8322-69C998417186}">
      <dgm:prSet/>
      <dgm:spPr/>
      <dgm:t>
        <a:bodyPr/>
        <a:lstStyle/>
        <a:p>
          <a:endParaRPr lang="en-GB"/>
        </a:p>
      </dgm:t>
    </dgm:pt>
    <dgm:pt modelId="{A431F394-9963-4077-A048-BD93388291E8}">
      <dgm:prSet phldrT="[Text]"/>
      <dgm:spPr/>
      <dgm:t>
        <a:bodyPr/>
        <a:lstStyle/>
        <a:p>
          <a:r>
            <a:rPr lang="ru-RU"/>
            <a:t>Мониторинг безопасности, эффективности и качества </a:t>
          </a:r>
        </a:p>
      </dgm:t>
    </dgm:pt>
    <dgm:pt modelId="{5C9A0025-78F0-4FF0-B946-0B7BE8CCAD6B}" type="parTrans" cxnId="{51755116-F4F2-4892-BDE2-710B0D6720A4}">
      <dgm:prSet/>
      <dgm:spPr/>
      <dgm:t>
        <a:bodyPr/>
        <a:lstStyle/>
        <a:p>
          <a:endParaRPr lang="en-GB"/>
        </a:p>
      </dgm:t>
    </dgm:pt>
    <dgm:pt modelId="{698F68FB-2763-4DB3-9A37-B2A0E7888DE7}" type="sibTrans" cxnId="{51755116-F4F2-4892-BDE2-710B0D6720A4}">
      <dgm:prSet/>
      <dgm:spPr/>
      <dgm:t>
        <a:bodyPr/>
        <a:lstStyle/>
        <a:p>
          <a:endParaRPr lang="en-GB"/>
        </a:p>
      </dgm:t>
    </dgm:pt>
    <dgm:pt modelId="{B11733A9-ADA9-4DE4-9AC4-6C0FB0B476AD}" type="pres">
      <dgm:prSet presAssocID="{E3B92E9C-8090-4B7C-B10B-03773AD3F883}" presName="Name0" presStyleCnt="0">
        <dgm:presLayoutVars>
          <dgm:dir/>
          <dgm:resizeHandles val="exact"/>
        </dgm:presLayoutVars>
      </dgm:prSet>
      <dgm:spPr/>
    </dgm:pt>
    <dgm:pt modelId="{7D973F09-9B32-4F54-AAB8-C1B85B8302CA}" type="pres">
      <dgm:prSet presAssocID="{88AA1FC7-A4C8-44D9-ACCF-F18EF8BD3F5D}" presName="composite" presStyleCnt="0"/>
      <dgm:spPr/>
    </dgm:pt>
    <dgm:pt modelId="{5A499EA6-E0D2-47BC-B0F3-E892FB0334B8}" type="pres">
      <dgm:prSet presAssocID="{88AA1FC7-A4C8-44D9-ACCF-F18EF8BD3F5D}" presName="bgChev" presStyleLbl="node1" presStyleIdx="0" presStyleCnt="4"/>
      <dgm:spPr/>
    </dgm:pt>
    <dgm:pt modelId="{749B55A6-3D8D-4AC3-9F75-FA3AF0901F81}" type="pres">
      <dgm:prSet presAssocID="{88AA1FC7-A4C8-44D9-ACCF-F18EF8BD3F5D}" presName="txNode" presStyleLbl="fgAcc1" presStyleIdx="0" presStyleCnt="4">
        <dgm:presLayoutVars>
          <dgm:bulletEnabled val="1"/>
        </dgm:presLayoutVars>
      </dgm:prSet>
      <dgm:spPr/>
    </dgm:pt>
    <dgm:pt modelId="{B35CFDCA-5EA6-4E6E-A946-9E49F1B14EF1}" type="pres">
      <dgm:prSet presAssocID="{9985F429-35AA-4BB2-8C1E-E80D569479EE}" presName="compositeSpace" presStyleCnt="0"/>
      <dgm:spPr/>
    </dgm:pt>
    <dgm:pt modelId="{B3353E83-4D7F-4338-9302-68EF6195505B}" type="pres">
      <dgm:prSet presAssocID="{347F316C-5112-49C7-B379-080DAB4BBA79}" presName="composite" presStyleCnt="0"/>
      <dgm:spPr/>
    </dgm:pt>
    <dgm:pt modelId="{E61DF08F-F138-4DB4-BC49-2CCE15995E0F}" type="pres">
      <dgm:prSet presAssocID="{347F316C-5112-49C7-B379-080DAB4BBA79}" presName="bgChev" presStyleLbl="node1" presStyleIdx="1" presStyleCnt="4"/>
      <dgm:spPr/>
    </dgm:pt>
    <dgm:pt modelId="{230518FA-7E2D-4761-B56B-B9ABB048CE5C}" type="pres">
      <dgm:prSet presAssocID="{347F316C-5112-49C7-B379-080DAB4BBA79}" presName="txNode" presStyleLbl="fgAcc1" presStyleIdx="1" presStyleCnt="4">
        <dgm:presLayoutVars>
          <dgm:bulletEnabled val="1"/>
        </dgm:presLayoutVars>
      </dgm:prSet>
      <dgm:spPr/>
    </dgm:pt>
    <dgm:pt modelId="{3B1BBA6E-D3AD-483F-8622-E1116FF2EAA5}" type="pres">
      <dgm:prSet presAssocID="{61254E23-E5E3-4553-B45D-2C1843CCE917}" presName="compositeSpace" presStyleCnt="0"/>
      <dgm:spPr/>
    </dgm:pt>
    <dgm:pt modelId="{C96F96A3-5851-4073-989A-D4F4C93221A9}" type="pres">
      <dgm:prSet presAssocID="{75D0FB6C-C55B-4C98-9DB1-C7897BA7EEC6}" presName="composite" presStyleCnt="0"/>
      <dgm:spPr/>
    </dgm:pt>
    <dgm:pt modelId="{3BF4A630-18BE-49D5-BDBA-6CABF568A0F0}" type="pres">
      <dgm:prSet presAssocID="{75D0FB6C-C55B-4C98-9DB1-C7897BA7EEC6}" presName="bgChev" presStyleLbl="node1" presStyleIdx="2" presStyleCnt="4"/>
      <dgm:spPr/>
    </dgm:pt>
    <dgm:pt modelId="{B85B49B8-3780-498D-A3ED-E086BD31A91D}" type="pres">
      <dgm:prSet presAssocID="{75D0FB6C-C55B-4C98-9DB1-C7897BA7EEC6}" presName="txNode" presStyleLbl="fgAcc1" presStyleIdx="2" presStyleCnt="4">
        <dgm:presLayoutVars>
          <dgm:bulletEnabled val="1"/>
        </dgm:presLayoutVars>
      </dgm:prSet>
      <dgm:spPr/>
    </dgm:pt>
    <dgm:pt modelId="{4E0C8907-2495-4CF8-B18E-9945E57D5065}" type="pres">
      <dgm:prSet presAssocID="{23829EFD-C373-4321-8121-4B31405EC630}" presName="compositeSpace" presStyleCnt="0"/>
      <dgm:spPr/>
    </dgm:pt>
    <dgm:pt modelId="{C5819B88-0ED2-4581-87A3-61710EC51AC1}" type="pres">
      <dgm:prSet presAssocID="{A431F394-9963-4077-A048-BD93388291E8}" presName="composite" presStyleCnt="0"/>
      <dgm:spPr/>
    </dgm:pt>
    <dgm:pt modelId="{6CB59E79-91E1-4673-AE34-FD3CCDA35BAD}" type="pres">
      <dgm:prSet presAssocID="{A431F394-9963-4077-A048-BD93388291E8}" presName="bgChev" presStyleLbl="node1" presStyleIdx="3" presStyleCnt="4"/>
      <dgm:spPr/>
    </dgm:pt>
    <dgm:pt modelId="{E1E25539-5B2C-4FE6-8C3F-1CAF7F657983}" type="pres">
      <dgm:prSet presAssocID="{A431F394-9963-4077-A048-BD93388291E8}" presName="txNode" presStyleLbl="fgAcc1" presStyleIdx="3" presStyleCnt="4">
        <dgm:presLayoutVars>
          <dgm:bulletEnabled val="1"/>
        </dgm:presLayoutVars>
      </dgm:prSet>
      <dgm:spPr/>
    </dgm:pt>
  </dgm:ptLst>
  <dgm:cxnLst>
    <dgm:cxn modelId="{51755116-F4F2-4892-BDE2-710B0D6720A4}" srcId="{E3B92E9C-8090-4B7C-B10B-03773AD3F883}" destId="{A431F394-9963-4077-A048-BD93388291E8}" srcOrd="3" destOrd="0" parTransId="{5C9A0025-78F0-4FF0-B946-0B7BE8CCAD6B}" sibTransId="{698F68FB-2763-4DB3-9A37-B2A0E7888DE7}"/>
    <dgm:cxn modelId="{3199DB30-9B99-4CBF-A164-2F180133E24D}" srcId="{E3B92E9C-8090-4B7C-B10B-03773AD3F883}" destId="{347F316C-5112-49C7-B379-080DAB4BBA79}" srcOrd="1" destOrd="0" parTransId="{6E0CB201-3FFB-4534-90FA-4395C4AEE31A}" sibTransId="{61254E23-E5E3-4553-B45D-2C1843CCE917}"/>
    <dgm:cxn modelId="{F3CF9A37-60DE-4CE9-B348-CE11F6732879}" type="presOf" srcId="{A431F394-9963-4077-A048-BD93388291E8}" destId="{E1E25539-5B2C-4FE6-8C3F-1CAF7F657983}" srcOrd="0" destOrd="0" presId="urn:microsoft.com/office/officeart/2005/8/layout/chevronAccent+Icon"/>
    <dgm:cxn modelId="{EAC5B55C-69EA-40F0-8DE1-BA59CB881B83}" type="presOf" srcId="{347F316C-5112-49C7-B379-080DAB4BBA79}" destId="{230518FA-7E2D-4761-B56B-B9ABB048CE5C}" srcOrd="0" destOrd="0" presId="urn:microsoft.com/office/officeart/2005/8/layout/chevronAccent+Icon"/>
    <dgm:cxn modelId="{90022842-F21E-4750-8322-69C998417186}" srcId="{E3B92E9C-8090-4B7C-B10B-03773AD3F883}" destId="{75D0FB6C-C55B-4C98-9DB1-C7897BA7EEC6}" srcOrd="2" destOrd="0" parTransId="{8DE5109E-02E0-4D2A-A5AB-6BD62D6CBA35}" sibTransId="{23829EFD-C373-4321-8121-4B31405EC630}"/>
    <dgm:cxn modelId="{2622287B-AFB0-4682-A13A-A5EDCEEBD07D}" srcId="{E3B92E9C-8090-4B7C-B10B-03773AD3F883}" destId="{88AA1FC7-A4C8-44D9-ACCF-F18EF8BD3F5D}" srcOrd="0" destOrd="0" parTransId="{0CFFC4C7-EFF1-44C1-B289-1558E032C610}" sibTransId="{9985F429-35AA-4BB2-8C1E-E80D569479EE}"/>
    <dgm:cxn modelId="{642D478E-7421-4EA9-9C2A-68E43D05595F}" type="presOf" srcId="{E3B92E9C-8090-4B7C-B10B-03773AD3F883}" destId="{B11733A9-ADA9-4DE4-9AC4-6C0FB0B476AD}" srcOrd="0" destOrd="0" presId="urn:microsoft.com/office/officeart/2005/8/layout/chevronAccent+Icon"/>
    <dgm:cxn modelId="{7B6E02A1-77A2-40DA-9F04-0E4415C33D7C}" type="presOf" srcId="{88AA1FC7-A4C8-44D9-ACCF-F18EF8BD3F5D}" destId="{749B55A6-3D8D-4AC3-9F75-FA3AF0901F81}" srcOrd="0" destOrd="0" presId="urn:microsoft.com/office/officeart/2005/8/layout/chevronAccent+Icon"/>
    <dgm:cxn modelId="{79268EC5-76E6-4461-9E24-92E4BAFA889B}" type="presOf" srcId="{75D0FB6C-C55B-4C98-9DB1-C7897BA7EEC6}" destId="{B85B49B8-3780-498D-A3ED-E086BD31A91D}" srcOrd="0" destOrd="0" presId="urn:microsoft.com/office/officeart/2005/8/layout/chevronAccent+Icon"/>
    <dgm:cxn modelId="{413DE9F5-BF5B-4196-85BB-FD6BB22EBC81}" type="presParOf" srcId="{B11733A9-ADA9-4DE4-9AC4-6C0FB0B476AD}" destId="{7D973F09-9B32-4F54-AAB8-C1B85B8302CA}" srcOrd="0" destOrd="0" presId="urn:microsoft.com/office/officeart/2005/8/layout/chevronAccent+Icon"/>
    <dgm:cxn modelId="{B7A24FDF-097B-482C-AD0D-5E1745E7A83B}" type="presParOf" srcId="{7D973F09-9B32-4F54-AAB8-C1B85B8302CA}" destId="{5A499EA6-E0D2-47BC-B0F3-E892FB0334B8}" srcOrd="0" destOrd="0" presId="urn:microsoft.com/office/officeart/2005/8/layout/chevronAccent+Icon"/>
    <dgm:cxn modelId="{491CAAEB-B57E-4F78-A262-57AD3A81AD8C}" type="presParOf" srcId="{7D973F09-9B32-4F54-AAB8-C1B85B8302CA}" destId="{749B55A6-3D8D-4AC3-9F75-FA3AF0901F81}" srcOrd="1" destOrd="0" presId="urn:microsoft.com/office/officeart/2005/8/layout/chevronAccent+Icon"/>
    <dgm:cxn modelId="{54BF2789-D54A-462F-BF8E-DDC2457FB0A9}" type="presParOf" srcId="{B11733A9-ADA9-4DE4-9AC4-6C0FB0B476AD}" destId="{B35CFDCA-5EA6-4E6E-A946-9E49F1B14EF1}" srcOrd="1" destOrd="0" presId="urn:microsoft.com/office/officeart/2005/8/layout/chevronAccent+Icon"/>
    <dgm:cxn modelId="{D59553C2-51E4-4F99-9998-074FCB0E26EA}" type="presParOf" srcId="{B11733A9-ADA9-4DE4-9AC4-6C0FB0B476AD}" destId="{B3353E83-4D7F-4338-9302-68EF6195505B}" srcOrd="2" destOrd="0" presId="urn:microsoft.com/office/officeart/2005/8/layout/chevronAccent+Icon"/>
    <dgm:cxn modelId="{279F5526-9BEE-47CA-A4B4-C41F0966CD35}" type="presParOf" srcId="{B3353E83-4D7F-4338-9302-68EF6195505B}" destId="{E61DF08F-F138-4DB4-BC49-2CCE15995E0F}" srcOrd="0" destOrd="0" presId="urn:microsoft.com/office/officeart/2005/8/layout/chevronAccent+Icon"/>
    <dgm:cxn modelId="{5E399FEA-2FCB-49F8-9FDC-A8BBE2E6CB5B}" type="presParOf" srcId="{B3353E83-4D7F-4338-9302-68EF6195505B}" destId="{230518FA-7E2D-4761-B56B-B9ABB048CE5C}" srcOrd="1" destOrd="0" presId="urn:microsoft.com/office/officeart/2005/8/layout/chevronAccent+Icon"/>
    <dgm:cxn modelId="{00824D56-23C1-430C-97B9-AF28651A88A7}" type="presParOf" srcId="{B11733A9-ADA9-4DE4-9AC4-6C0FB0B476AD}" destId="{3B1BBA6E-D3AD-483F-8622-E1116FF2EAA5}" srcOrd="3" destOrd="0" presId="urn:microsoft.com/office/officeart/2005/8/layout/chevronAccent+Icon"/>
    <dgm:cxn modelId="{FC55EF95-3CAC-46AA-9943-705EA3457E1D}" type="presParOf" srcId="{B11733A9-ADA9-4DE4-9AC4-6C0FB0B476AD}" destId="{C96F96A3-5851-4073-989A-D4F4C93221A9}" srcOrd="4" destOrd="0" presId="urn:microsoft.com/office/officeart/2005/8/layout/chevronAccent+Icon"/>
    <dgm:cxn modelId="{3132D591-C3CB-43BF-9669-B6BB8EC93FA3}" type="presParOf" srcId="{C96F96A3-5851-4073-989A-D4F4C93221A9}" destId="{3BF4A630-18BE-49D5-BDBA-6CABF568A0F0}" srcOrd="0" destOrd="0" presId="urn:microsoft.com/office/officeart/2005/8/layout/chevronAccent+Icon"/>
    <dgm:cxn modelId="{0F357B9B-E421-444B-854F-84F9FA252935}" type="presParOf" srcId="{C96F96A3-5851-4073-989A-D4F4C93221A9}" destId="{B85B49B8-3780-498D-A3ED-E086BD31A91D}" srcOrd="1" destOrd="0" presId="urn:microsoft.com/office/officeart/2005/8/layout/chevronAccent+Icon"/>
    <dgm:cxn modelId="{CE2BEEB6-2934-49A7-AEE5-A2CDA72DC1B6}" type="presParOf" srcId="{B11733A9-ADA9-4DE4-9AC4-6C0FB0B476AD}" destId="{4E0C8907-2495-4CF8-B18E-9945E57D5065}" srcOrd="5" destOrd="0" presId="urn:microsoft.com/office/officeart/2005/8/layout/chevronAccent+Icon"/>
    <dgm:cxn modelId="{CDAFFC29-ED09-4AFF-8246-848D1095475E}" type="presParOf" srcId="{B11733A9-ADA9-4DE4-9AC4-6C0FB0B476AD}" destId="{C5819B88-0ED2-4581-87A3-61710EC51AC1}" srcOrd="6" destOrd="0" presId="urn:microsoft.com/office/officeart/2005/8/layout/chevronAccent+Icon"/>
    <dgm:cxn modelId="{B9894A92-79EB-4DA5-B444-23A1C95A81E6}" type="presParOf" srcId="{C5819B88-0ED2-4581-87A3-61710EC51AC1}" destId="{6CB59E79-91E1-4673-AE34-FD3CCDA35BAD}" srcOrd="0" destOrd="0" presId="urn:microsoft.com/office/officeart/2005/8/layout/chevronAccent+Icon"/>
    <dgm:cxn modelId="{93552226-AC95-433A-AB80-A742D0A40229}" type="presParOf" srcId="{C5819B88-0ED2-4581-87A3-61710EC51AC1}" destId="{E1E25539-5B2C-4FE6-8C3F-1CAF7F657983}"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499EA6-E0D2-47BC-B0F3-E892FB0334B8}">
      <dsp:nvSpPr>
        <dsp:cNvPr id="0" name=""/>
        <dsp:cNvSpPr/>
      </dsp:nvSpPr>
      <dsp:spPr>
        <a:xfrm>
          <a:off x="4918" y="1617132"/>
          <a:ext cx="2315177" cy="893658"/>
        </a:xfrm>
        <a:prstGeom prst="chevron">
          <a:avLst>
            <a:gd name="adj" fmla="val 4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49B55A6-3D8D-4AC3-9F75-FA3AF0901F81}">
      <dsp:nvSpPr>
        <dsp:cNvPr id="0" name=""/>
        <dsp:cNvSpPr/>
      </dsp:nvSpPr>
      <dsp:spPr>
        <a:xfrm>
          <a:off x="622299"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ru-RU" sz="1200" kern="1200"/>
            <a:t>Официальная регистрация вакцин</a:t>
          </a:r>
        </a:p>
      </dsp:txBody>
      <dsp:txXfrm>
        <a:off x="648473" y="1866721"/>
        <a:ext cx="1902690" cy="841310"/>
      </dsp:txXfrm>
    </dsp:sp>
    <dsp:sp modelId="{E61DF08F-F138-4DB4-BC49-2CCE15995E0F}">
      <dsp:nvSpPr>
        <dsp:cNvPr id="0" name=""/>
        <dsp:cNvSpPr/>
      </dsp:nvSpPr>
      <dsp:spPr>
        <a:xfrm>
          <a:off x="2649366" y="1617132"/>
          <a:ext cx="2315177" cy="893658"/>
        </a:xfrm>
        <a:prstGeom prst="chevron">
          <a:avLst>
            <a:gd name="adj" fmla="val 40000"/>
          </a:avLst>
        </a:prstGeom>
        <a:gradFill rotWithShape="0">
          <a:gsLst>
            <a:gs pos="0">
              <a:schemeClr val="accent4">
                <a:hueOff val="9375"/>
                <a:satOff val="0"/>
                <a:lumOff val="3595"/>
                <a:alphaOff val="0"/>
                <a:satMod val="103000"/>
                <a:lumMod val="102000"/>
                <a:tint val="94000"/>
              </a:schemeClr>
            </a:gs>
            <a:gs pos="50000">
              <a:schemeClr val="accent4">
                <a:hueOff val="9375"/>
                <a:satOff val="0"/>
                <a:lumOff val="3595"/>
                <a:alphaOff val="0"/>
                <a:satMod val="110000"/>
                <a:lumMod val="100000"/>
                <a:shade val="100000"/>
              </a:schemeClr>
            </a:gs>
            <a:gs pos="100000">
              <a:schemeClr val="accent4">
                <a:hueOff val="9375"/>
                <a:satOff val="0"/>
                <a:lumOff val="359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30518FA-7E2D-4761-B56B-B9ABB048CE5C}">
      <dsp:nvSpPr>
        <dsp:cNvPr id="0" name=""/>
        <dsp:cNvSpPr/>
      </dsp:nvSpPr>
      <dsp:spPr>
        <a:xfrm>
          <a:off x="3266747"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9375"/>
              <a:satOff val="0"/>
              <a:lumOff val="359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ru-RU" sz="1200" kern="1200"/>
            <a:t>Разрешение на ввоз</a:t>
          </a:r>
        </a:p>
      </dsp:txBody>
      <dsp:txXfrm>
        <a:off x="3292921" y="1866721"/>
        <a:ext cx="1902690" cy="841310"/>
      </dsp:txXfrm>
    </dsp:sp>
    <dsp:sp modelId="{3BF4A630-18BE-49D5-BDBA-6CABF568A0F0}">
      <dsp:nvSpPr>
        <dsp:cNvPr id="0" name=""/>
        <dsp:cNvSpPr/>
      </dsp:nvSpPr>
      <dsp:spPr>
        <a:xfrm>
          <a:off x="5293813" y="1617132"/>
          <a:ext cx="2315177" cy="893658"/>
        </a:xfrm>
        <a:prstGeom prst="chevron">
          <a:avLst>
            <a:gd name="adj" fmla="val 40000"/>
          </a:avLst>
        </a:prstGeom>
        <a:gradFill rotWithShape="0">
          <a:gsLst>
            <a:gs pos="0">
              <a:schemeClr val="accent4">
                <a:hueOff val="18751"/>
                <a:satOff val="0"/>
                <a:lumOff val="7189"/>
                <a:alphaOff val="0"/>
                <a:satMod val="103000"/>
                <a:lumMod val="102000"/>
                <a:tint val="94000"/>
              </a:schemeClr>
            </a:gs>
            <a:gs pos="50000">
              <a:schemeClr val="accent4">
                <a:hueOff val="18751"/>
                <a:satOff val="0"/>
                <a:lumOff val="7189"/>
                <a:alphaOff val="0"/>
                <a:satMod val="110000"/>
                <a:lumMod val="100000"/>
                <a:shade val="100000"/>
              </a:schemeClr>
            </a:gs>
            <a:gs pos="100000">
              <a:schemeClr val="accent4">
                <a:hueOff val="18751"/>
                <a:satOff val="0"/>
                <a:lumOff val="718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85B49B8-3780-498D-A3ED-E086BD31A91D}">
      <dsp:nvSpPr>
        <dsp:cNvPr id="0" name=""/>
        <dsp:cNvSpPr/>
      </dsp:nvSpPr>
      <dsp:spPr>
        <a:xfrm>
          <a:off x="5911194"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18751"/>
              <a:satOff val="0"/>
              <a:lumOff val="718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ru-RU" sz="1200" kern="1200"/>
            <a:t>Выпуск партии</a:t>
          </a:r>
        </a:p>
      </dsp:txBody>
      <dsp:txXfrm>
        <a:off x="5937368" y="1866721"/>
        <a:ext cx="1902690" cy="841310"/>
      </dsp:txXfrm>
    </dsp:sp>
    <dsp:sp modelId="{6CB59E79-91E1-4673-AE34-FD3CCDA35BAD}">
      <dsp:nvSpPr>
        <dsp:cNvPr id="0" name=""/>
        <dsp:cNvSpPr/>
      </dsp:nvSpPr>
      <dsp:spPr>
        <a:xfrm>
          <a:off x="7938261" y="1617132"/>
          <a:ext cx="2315177" cy="893658"/>
        </a:xfrm>
        <a:prstGeom prst="chevron">
          <a:avLst>
            <a:gd name="adj" fmla="val 40000"/>
          </a:avLst>
        </a:prstGeom>
        <a:gradFill rotWithShape="0">
          <a:gsLst>
            <a:gs pos="0">
              <a:schemeClr val="accent4">
                <a:hueOff val="28126"/>
                <a:satOff val="0"/>
                <a:lumOff val="10784"/>
                <a:alphaOff val="0"/>
                <a:satMod val="103000"/>
                <a:lumMod val="102000"/>
                <a:tint val="94000"/>
              </a:schemeClr>
            </a:gs>
            <a:gs pos="50000">
              <a:schemeClr val="accent4">
                <a:hueOff val="28126"/>
                <a:satOff val="0"/>
                <a:lumOff val="10784"/>
                <a:alphaOff val="0"/>
                <a:satMod val="110000"/>
                <a:lumMod val="100000"/>
                <a:shade val="100000"/>
              </a:schemeClr>
            </a:gs>
            <a:gs pos="100000">
              <a:schemeClr val="accent4">
                <a:hueOff val="28126"/>
                <a:satOff val="0"/>
                <a:lumOff val="1078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1E25539-5B2C-4FE6-8C3F-1CAF7F657983}">
      <dsp:nvSpPr>
        <dsp:cNvPr id="0" name=""/>
        <dsp:cNvSpPr/>
      </dsp:nvSpPr>
      <dsp:spPr>
        <a:xfrm>
          <a:off x="8555642"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28126"/>
              <a:satOff val="0"/>
              <a:lumOff val="1078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ru-RU" sz="1200" kern="1200"/>
            <a:t>Мониторинг безопасности, эффективности и качества </a:t>
          </a:r>
        </a:p>
      </dsp:txBody>
      <dsp:txXfrm>
        <a:off x="8581816" y="1866721"/>
        <a:ext cx="1902690" cy="84131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04-Jan-21</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04-Jan-21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AE61A72-6C7D-49E1-A69D-B1543F4FDA02}" type="slidenum">
              <a:rPr lang="en-US" smtClean="0"/>
              <a:t>1</a:t>
            </a:fld>
            <a:endParaRPr lang="en-US"/>
          </a:p>
        </p:txBody>
      </p:sp>
    </p:spTree>
    <p:extLst>
      <p:ext uri="{BB962C8B-B14F-4D97-AF65-F5344CB8AC3E}">
        <p14:creationId xmlns:p14="http://schemas.microsoft.com/office/powerpoint/2010/main" val="28973779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a:p>
        </p:txBody>
      </p:sp>
    </p:spTree>
    <p:extLst>
      <p:ext uri="{BB962C8B-B14F-4D97-AF65-F5344CB8AC3E}">
        <p14:creationId xmlns:p14="http://schemas.microsoft.com/office/powerpoint/2010/main" val="4113237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5000"/>
              </a:lnSpc>
              <a:spcBef>
                <a:spcPts val="0"/>
              </a:spcBef>
              <a:spcAft>
                <a:spcPts val="0"/>
              </a:spcAft>
              <a:buFont typeface="Symbol" panose="05050102010706020507" pitchFamily="18" charset="2"/>
              <a:buChar char=""/>
            </a:pPr>
            <a:r>
              <a:rPr lang="ru-RU" sz="1200" b="1" dirty="0">
                <a:effectLst/>
                <a:latin typeface="Calibri" panose="020F0502020204030204" pitchFamily="34" charset="0"/>
                <a:cs typeface="Calibri" panose="020F0502020204030204" pitchFamily="34" charset="0"/>
              </a:rPr>
              <a:t>Координатор</a:t>
            </a:r>
            <a:r>
              <a:rPr lang="en-GB" sz="1200" b="1" dirty="0">
                <a:effectLst/>
                <a:latin typeface="Calibri" panose="020F0502020204030204" pitchFamily="34" charset="0"/>
                <a:cs typeface="Calibri" panose="020F0502020204030204" pitchFamily="34" charset="0"/>
              </a:rPr>
              <a:t> (</a:t>
            </a:r>
            <a:r>
              <a:rPr lang="ru-RU" sz="1200" b="1" dirty="0">
                <a:effectLst/>
                <a:latin typeface="Calibri" panose="020F0502020204030204" pitchFamily="34" charset="0"/>
                <a:cs typeface="Calibri" panose="020F0502020204030204" pitchFamily="34" charset="0"/>
              </a:rPr>
              <a:t>координатор учений</a:t>
            </a:r>
            <a:r>
              <a:rPr lang="en-GB" sz="1200" b="1" dirty="0">
                <a:effectLst/>
                <a:latin typeface="Calibri" panose="020F0502020204030204" pitchFamily="34" charset="0"/>
                <a:cs typeface="Calibri" panose="020F0502020204030204" pitchFamily="34" charset="0"/>
              </a:rPr>
              <a:t>):</a:t>
            </a:r>
            <a:r>
              <a:rPr lang="en-GB" sz="1200" b="0" dirty="0">
                <a:effectLst/>
                <a:latin typeface="Calibri" panose="020F0502020204030204" pitchFamily="34" charset="0"/>
                <a:cs typeface="Calibri" panose="020F0502020204030204" pitchFamily="34" charset="0"/>
              </a:rPr>
              <a:t> </a:t>
            </a:r>
            <a:r>
              <a:rPr lang="ru-RU" sz="1200" b="0" dirty="0">
                <a:effectLst/>
                <a:latin typeface="Calibri" panose="020F0502020204030204" pitchFamily="34" charset="0"/>
                <a:cs typeface="Calibri" panose="020F0502020204030204" pitchFamily="34" charset="0"/>
              </a:rPr>
              <a:t>лицо, ответственное за доведение вводных и осуществление контроля за выполнением этапов учений. Координатор является лицом, к которому обращаются в первую очередь с вопросами, просьбами и за разъяснениями.</a:t>
            </a:r>
            <a:endParaRPr lang="en-GB" sz="1200" b="0" dirty="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r>
              <a:rPr lang="ru-RU" sz="1200" b="1" dirty="0">
                <a:effectLst/>
                <a:latin typeface="Calibri" panose="020F0502020204030204" pitchFamily="34" charset="0"/>
                <a:cs typeface="Calibri" panose="020F0502020204030204" pitchFamily="34" charset="0"/>
              </a:rPr>
              <a:t>Проверяющий</a:t>
            </a:r>
            <a:r>
              <a:rPr lang="en-GB" sz="1200" b="1" dirty="0">
                <a:effectLst/>
                <a:latin typeface="Calibri" panose="020F0502020204030204" pitchFamily="34" charset="0"/>
                <a:cs typeface="Calibri" panose="020F0502020204030204" pitchFamily="34" charset="0"/>
              </a:rPr>
              <a:t>: </a:t>
            </a:r>
            <a:r>
              <a:rPr lang="ru-RU" sz="1200" b="0" dirty="0">
                <a:effectLst/>
                <a:latin typeface="Calibri" panose="020F0502020204030204" pitchFamily="34" charset="0"/>
                <a:cs typeface="Calibri" panose="020F0502020204030204" pitchFamily="34" charset="0"/>
              </a:rPr>
              <a:t>лицо, которое занимается сбором данных о ходе учений и производит анализ выполнения задач и достижения целей учений. При их оценке будут учтены общая результативность, эффективность выполнения операций, качество выполнения работ, потенциальные возможности, сильные и слабые стороны, а также области для совершенствования.</a:t>
            </a:r>
            <a:r>
              <a:rPr lang="en-GB" sz="1200" b="0" dirty="0">
                <a:effectLst/>
                <a:latin typeface="Calibri" panose="020F0502020204030204" pitchFamily="34" charset="0"/>
                <a:cs typeface="Calibri" panose="020F0502020204030204" pitchFamily="34" charset="0"/>
              </a:rPr>
              <a:t> </a:t>
            </a:r>
          </a:p>
          <a:p>
            <a:pPr marL="342900" marR="0" lvl="0" indent="-342900">
              <a:lnSpc>
                <a:spcPct val="115000"/>
              </a:lnSpc>
              <a:spcBef>
                <a:spcPts val="0"/>
              </a:spcBef>
              <a:spcAft>
                <a:spcPts val="0"/>
              </a:spcAft>
              <a:buFont typeface="Symbol" panose="05050102010706020507" pitchFamily="18" charset="2"/>
              <a:buChar char=""/>
            </a:pPr>
            <a:r>
              <a:rPr lang="ru-RU" sz="1200" b="1" dirty="0">
                <a:effectLst/>
                <a:latin typeface="Calibri" panose="020F0502020204030204" pitchFamily="34" charset="0"/>
                <a:ea typeface="SimSun" panose="02010600030101010101" pitchFamily="2" charset="-122"/>
                <a:cs typeface="Arial" panose="020B0604020202020204" pitchFamily="34" charset="0"/>
              </a:rPr>
              <a:t>Наблюдатель</a:t>
            </a:r>
            <a:r>
              <a:rPr lang="en-GB" sz="1200" b="1" dirty="0">
                <a:effectLst/>
                <a:latin typeface="Calibri" panose="020F0502020204030204" pitchFamily="34" charset="0"/>
                <a:ea typeface="SimSun" panose="02010600030101010101" pitchFamily="2" charset="-122"/>
                <a:cs typeface="Arial" panose="020B0604020202020204" pitchFamily="34" charset="0"/>
              </a:rPr>
              <a:t>:</a:t>
            </a:r>
            <a:r>
              <a:rPr lang="ru-RU" sz="1200" b="1" dirty="0">
                <a:effectLst/>
                <a:latin typeface="Calibri" panose="020F0502020204030204" pitchFamily="34" charset="0"/>
                <a:ea typeface="SimSun" panose="02010600030101010101" pitchFamily="2" charset="-122"/>
                <a:cs typeface="Arial" panose="020B0604020202020204" pitchFamily="34" charset="0"/>
              </a:rPr>
              <a:t> </a:t>
            </a:r>
            <a:r>
              <a:rPr lang="ru-RU" sz="1200" dirty="0">
                <a:effectLst/>
                <a:latin typeface="Calibri" panose="020F0502020204030204" pitchFamily="34" charset="0"/>
                <a:ea typeface="SimSun" panose="02010600030101010101" pitchFamily="2" charset="-122"/>
                <a:cs typeface="Arial" panose="020B0604020202020204" pitchFamily="34" charset="0"/>
              </a:rPr>
              <a:t>Лицо, наблюдающее за ходом учений.</a:t>
            </a:r>
            <a:r>
              <a:rPr lang="en-GB" sz="1200" dirty="0">
                <a:effectLst/>
                <a:latin typeface="Calibri" panose="020F0502020204030204" pitchFamily="34" charset="0"/>
                <a:ea typeface="SimSun" panose="02010600030101010101" pitchFamily="2" charset="-122"/>
                <a:cs typeface="Arial" panose="020B0604020202020204" pitchFamily="34" charset="0"/>
              </a:rPr>
              <a:t> </a:t>
            </a:r>
            <a:r>
              <a:rPr lang="ru-RU" sz="1200" dirty="0">
                <a:effectLst/>
                <a:latin typeface="Calibri" panose="020F0502020204030204" pitchFamily="34" charset="0"/>
                <a:ea typeface="SimSun" panose="02010600030101010101" pitchFamily="2" charset="-122"/>
                <a:cs typeface="Arial" panose="020B0604020202020204" pitchFamily="34" charset="0"/>
              </a:rPr>
              <a:t>Наблюдатели могут представлять свои замечания в рамках процесса оценки, хотя они и не играют официальной роли в проведении учений.</a:t>
            </a:r>
            <a:endParaRPr lang="en-GB" sz="1200" b="0" dirty="0">
              <a:effectLst/>
              <a:latin typeface="Calibri" panose="020F0502020204030204" pitchFamily="34" charset="0"/>
              <a:cs typeface="Calibri" panose="020F0502020204030204" pitchFamily="34" charset="0"/>
            </a:endParaRPr>
          </a:p>
          <a:p>
            <a:pPr marR="0" lvl="0">
              <a:lnSpc>
                <a:spcPct val="115000"/>
              </a:lnSpc>
              <a:spcBef>
                <a:spcPts val="0"/>
              </a:spcBef>
              <a:spcAft>
                <a:spcPts val="0"/>
              </a:spcAft>
            </a:pPr>
            <a:endParaRPr lang="en-GB" sz="1200" b="0" dirty="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11</a:t>
            </a:fld>
            <a:endParaRPr lang="en-US"/>
          </a:p>
        </p:txBody>
      </p:sp>
    </p:spTree>
    <p:extLst>
      <p:ext uri="{BB962C8B-B14F-4D97-AF65-F5344CB8AC3E}">
        <p14:creationId xmlns:p14="http://schemas.microsoft.com/office/powerpoint/2010/main" val="340060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13</a:t>
            </a:fld>
            <a:endParaRPr lang="en-US"/>
          </a:p>
        </p:txBody>
      </p:sp>
    </p:spTree>
    <p:extLst>
      <p:ext uri="{BB962C8B-B14F-4D97-AF65-F5344CB8AC3E}">
        <p14:creationId xmlns:p14="http://schemas.microsoft.com/office/powerpoint/2010/main" val="2120959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14</a:t>
            </a:fld>
            <a:endParaRPr lang="en-US"/>
          </a:p>
        </p:txBody>
      </p:sp>
    </p:spTree>
    <p:extLst>
      <p:ext uri="{BB962C8B-B14F-4D97-AF65-F5344CB8AC3E}">
        <p14:creationId xmlns:p14="http://schemas.microsoft.com/office/powerpoint/2010/main" val="3289717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7400" y="4400550"/>
            <a:ext cx="5486400" cy="3600450"/>
          </a:xfrm>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a:p>
        </p:txBody>
      </p:sp>
    </p:spTree>
    <p:extLst>
      <p:ext uri="{BB962C8B-B14F-4D97-AF65-F5344CB8AC3E}">
        <p14:creationId xmlns:p14="http://schemas.microsoft.com/office/powerpoint/2010/main" val="3416617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a:p>
        </p:txBody>
      </p:sp>
      <p:sp>
        <p:nvSpPr>
          <p:cNvPr id="4" name="Slide Number Placeholder 3"/>
          <p:cNvSpPr>
            <a:spLocks noGrp="1"/>
          </p:cNvSpPr>
          <p:nvPr>
            <p:ph type="sldNum" sz="quarter" idx="5"/>
          </p:nvPr>
        </p:nvSpPr>
        <p:spPr/>
        <p:txBody>
          <a:bodyPr/>
          <a:lstStyle/>
          <a:p>
            <a:fld id="{FAE61A72-6C7D-49E1-A69D-B1543F4FDA02}" type="slidenum">
              <a:rPr lang="en-US" smtClean="0"/>
              <a:t>16</a:t>
            </a:fld>
            <a:endParaRPr lang="en-US"/>
          </a:p>
        </p:txBody>
      </p:sp>
    </p:spTree>
    <p:extLst>
      <p:ext uri="{BB962C8B-B14F-4D97-AF65-F5344CB8AC3E}">
        <p14:creationId xmlns:p14="http://schemas.microsoft.com/office/powerpoint/2010/main" val="3801396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17</a:t>
            </a:fld>
            <a:endParaRPr lang="en-US"/>
          </a:p>
        </p:txBody>
      </p:sp>
    </p:spTree>
    <p:extLst>
      <p:ext uri="{BB962C8B-B14F-4D97-AF65-F5344CB8AC3E}">
        <p14:creationId xmlns:p14="http://schemas.microsoft.com/office/powerpoint/2010/main" val="3523327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Адаптация и внедрение нормативных механизмов и процедур, облегчающих готовность стран к чрезвычайным ситуациям в области общественного здравоохранения, таким как пандемия COVID-19, в идеале должны быть произведены до наступления чрезвычайной ситуации.</a:t>
            </a:r>
            <a:r>
              <a:rPr lang="en-US" dirty="0"/>
              <a:t> </a:t>
            </a:r>
            <a:r>
              <a:rPr lang="ru-RU" dirty="0"/>
              <a:t>Адаптация регламентационных положений имеет решающее значение во время чрезвычайных ситуаций в области общественного здравоохранения, поэтому НРО рекомендуется преобразовать традиционную, ориентированную на ответную реакцию систему контроля в упреждающий, основанный на риске подход для ускорения доступа населения к жизненно важным медицинским продуктам. Можно было бы также изучить вопрос об урегулировании правовых аспектов, связанных с закупкой продукции, работа над которой еще не завершена.</a:t>
            </a:r>
            <a:r>
              <a:rPr lang="en-US" dirty="0"/>
              <a:t> </a:t>
            </a:r>
          </a:p>
          <a:p>
            <a:endParaRPr lang="en-US" dirty="0"/>
          </a:p>
          <a:p>
            <a:r>
              <a:rPr lang="ru-RU" b="1" dirty="0"/>
              <a:t>В рамках регуляторных процедур регистрации вакцины против COVID-19 для использования в чрезвычайных ситуациях следует обеспечить:</a:t>
            </a:r>
            <a:r>
              <a:rPr lang="en-US" b="1" dirty="0"/>
              <a:t> </a:t>
            </a:r>
          </a:p>
          <a:p>
            <a:r>
              <a:rPr lang="ru-RU" b="1" dirty="0"/>
              <a:t>ускоренную оценку данных и доказательств, способствующих принятию оптимальных регуляторных решений в отношении утверждения вакцины против COVID-19 в процессе регистрации, а также изменения/вариации штаммов и других изменений после регистрации.</a:t>
            </a:r>
            <a:r>
              <a:rPr lang="en-US" b="1" dirty="0"/>
              <a:t> </a:t>
            </a:r>
            <a:r>
              <a:rPr lang="ru-RU" b="1" dirty="0"/>
              <a:t>В целях облегчения процесса регистрации ускоренная экспертиза может базироваться на подходах, основанных на признании регистрационных документов, выданных другими органами;</a:t>
            </a:r>
            <a:r>
              <a:rPr lang="en-US" b="1" dirty="0"/>
              <a:t> </a:t>
            </a:r>
          </a:p>
          <a:p>
            <a:r>
              <a:rPr lang="ru-RU" b="1" dirty="0"/>
              <a:t>предоставление разрешений на ввоз в кратчайшие сроки; и ускоренный выпуск партии вакцины для быстрого введения вакцины против COVID-19 целевым группам</a:t>
            </a:r>
            <a:r>
              <a:rPr lang="en-US" b="1" dirty="0"/>
              <a:t>. </a:t>
            </a:r>
          </a:p>
          <a:p>
            <a:endParaRPr lang="en-US" dirty="0"/>
          </a:p>
          <a:p>
            <a:r>
              <a:rPr lang="ru-RU" dirty="0"/>
              <a:t>В рамках регуляторных и административных процедур должны быть обеспечены надлежащее управление информацией, эффективная связь и сотрудничество между различными ветвями НРО и соответствующими заинтересованными сторонами, т. е. органами общественного здравоохранения, включая национальные контрольные лаборатории (НКЛ), таможенными органами, организациями, занимающимися закупками и распределением ресурсов</a:t>
            </a:r>
            <a:r>
              <a:rPr lang="en-US" dirty="0"/>
              <a:t>. </a:t>
            </a:r>
          </a:p>
          <a:p>
            <a:r>
              <a:rPr lang="ru-RU" dirty="0"/>
              <a:t>Следует создать и внедрить системы связи и обмена информацией для всех заинтересованных сторон. НРО, национальная программа иммунизации (НПИ) и другие заинтересованные стороны должны разработать или усовершенствовать и внедрить планы контроля безопасности и эффективности используемых(ой) вакцин(ы) против COVID-19.</a:t>
            </a:r>
            <a:r>
              <a:rPr lang="en-US" dirty="0"/>
              <a:t> </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18</a:t>
            </a:fld>
            <a:endParaRPr lang="en-US"/>
          </a:p>
        </p:txBody>
      </p:sp>
    </p:spTree>
    <p:extLst>
      <p:ext uri="{BB962C8B-B14F-4D97-AF65-F5344CB8AC3E}">
        <p14:creationId xmlns:p14="http://schemas.microsoft.com/office/powerpoint/2010/main" val="3184495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ru-RU" sz="1200" b="0" i="0" u="none" strike="noStrike" kern="1200" dirty="0">
                <a:solidFill>
                  <a:schemeClr val="tx1"/>
                </a:solidFill>
                <a:effectLst/>
                <a:latin typeface="+mn-lt"/>
                <a:ea typeface="+mn-ea"/>
                <a:cs typeface="+mn-cs"/>
              </a:rPr>
              <a:t>Нормативное регулирование вакцин</a:t>
            </a:r>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Регуляторные вопросы, связанные с конкретной вакциной-кандидатом, должны рассматриваться на ранней стадии процесса разработки, поскольку соблюдение регуляторных требований является основой для последующей регистрации.</a:t>
            </a:r>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Настоятельно рекомендуется наладить диалог с соответствующим национальным регулирующим органом на ранней стадии.</a:t>
            </a:r>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Регулирование вакцин может относиться к трем этапам: этап разработки, регистрации и пострегистрационный этап</a:t>
            </a:r>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Этап разработки состоит из двух частей:</a:t>
            </a:r>
            <a:r>
              <a:rPr lang="en-GB" sz="1200" b="0" i="0" u="none" strike="noStrike" kern="1200" dirty="0">
                <a:solidFill>
                  <a:schemeClr val="tx1"/>
                </a:solidFill>
                <a:effectLst/>
                <a:latin typeface="+mn-lt"/>
                <a:ea typeface="+mn-ea"/>
                <a:cs typeface="+mn-cs"/>
              </a:rPr>
              <a:t>  </a:t>
            </a:r>
          </a:p>
          <a:p>
            <a:pPr marL="171450" indent="-171450" rtl="0" fontAlgn="base">
              <a:buFont typeface="Arial" panose="020B0604020202020204" pitchFamily="34" charset="0"/>
              <a:buChar char="•"/>
            </a:pPr>
            <a:r>
              <a:rPr lang="ru-RU" sz="1200" b="0" i="0" u="none" strike="noStrike" kern="1200" dirty="0">
                <a:solidFill>
                  <a:schemeClr val="tx1"/>
                </a:solidFill>
                <a:effectLst/>
                <a:latin typeface="+mn-lt"/>
                <a:ea typeface="+mn-ea"/>
                <a:cs typeface="+mn-cs"/>
              </a:rPr>
              <a:t>доклинические исследования и разработки, и</a:t>
            </a:r>
            <a:r>
              <a:rPr lang="en-GB" sz="1200" b="0" i="0" u="none" strike="noStrike" kern="1200" dirty="0">
                <a:solidFill>
                  <a:schemeClr val="tx1"/>
                </a:solidFill>
                <a:effectLst/>
                <a:latin typeface="+mn-lt"/>
                <a:ea typeface="+mn-ea"/>
                <a:cs typeface="+mn-cs"/>
              </a:rPr>
              <a:t> </a:t>
            </a:r>
          </a:p>
          <a:p>
            <a:pPr marL="171450" indent="-171450" rtl="0" fontAlgn="base">
              <a:buFont typeface="Arial" panose="020B0604020202020204" pitchFamily="34" charset="0"/>
              <a:buChar char="•"/>
            </a:pPr>
            <a:r>
              <a:rPr lang="ru-RU" sz="1200" b="0" i="0" u="none" strike="noStrike" kern="1200" dirty="0">
                <a:solidFill>
                  <a:schemeClr val="tx1"/>
                </a:solidFill>
                <a:effectLst/>
                <a:latin typeface="+mn-lt"/>
                <a:ea typeface="+mn-ea"/>
                <a:cs typeface="+mn-cs"/>
              </a:rPr>
              <a:t>клинические исследования и разработки</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В разных странах регистрация принимает разные формы (например, в Соединенных Штатах Америки - досье исследуемого нового лекарственного препарата (IND), в Соединенном Королевстве - сертификат о клиническом испытании или разрешение на клиническое испытание (CTX)).</a:t>
            </a:r>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Это делается в дополнение к этическому допуску, который требуется при проведении клинических испытаний во всех странах. Все исследования на людях требуют надлежащей этической экспертизы в соответствии с Хельсинкской декларацией (см. http://www.wma.net/e/).</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Для полной оценки защитной эффективности и безопасности вакцины требуются масштабные клинические испытания III фазы.</a:t>
            </a:r>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Клинические испытания III фазы являются основным исследованием, на основе которого принимается решение о регистрации, и необходимо собрать достаточное количество данных, свидетельствующих о том, что новый продукт безопасен и эффективен в соответствии с поставленной целью</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Досье на получение регистрации может быть направлено в НРО на основании данных, полученных в ходе фазы III клинических испытаний, и, в случае ее регистрации, вакцина поступает в продажу в этой конкретной стране.</a:t>
            </a:r>
            <a:r>
              <a:rPr lang="en-GB" sz="1200" b="0" i="0" u="none" strike="noStrike" kern="1200" dirty="0">
                <a:solidFill>
                  <a:schemeClr val="tx1"/>
                </a:solidFill>
                <a:effectLst/>
                <a:latin typeface="+mn-lt"/>
                <a:ea typeface="+mn-ea"/>
                <a:cs typeface="+mn-cs"/>
              </a:rPr>
              <a:t> </a:t>
            </a:r>
            <a:r>
              <a:rPr lang="ru-RU" sz="1200" b="0" i="0" u="none" strike="noStrike" kern="1200" dirty="0">
                <a:solidFill>
                  <a:schemeClr val="tx1"/>
                </a:solidFill>
                <a:effectLst/>
                <a:latin typeface="+mn-lt"/>
                <a:ea typeface="+mn-ea"/>
                <a:cs typeface="+mn-cs"/>
              </a:rPr>
              <a:t>Если продукт содержит генетически модифицированные организмы или состоит из них, оценка риска для окружающей среды также должна быть проведена и одобрена соответствующим ведомством.</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Во всех случаях обязанностью заявителя является обоснование содержания и структуры программы клинических исследований.</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В дополнение к фазам I, II и III исследований, которые могут быть проведены до или после первого лицензирования новой вакцины, которые описаны в рамках других соответствующих испытаний, как указано выше, пострегистрационный период имеет решающее значение для сбора данных о безопасности и эффективности вакцины при большом количестве реципиентов; эти данные могут поступать как в рамках активного, так и в рамках пассивного </a:t>
            </a:r>
            <a:r>
              <a:rPr lang="ru-RU" sz="1200" b="0" i="0" u="none" strike="noStrike" kern="1200" dirty="0" err="1">
                <a:solidFill>
                  <a:schemeClr val="tx1"/>
                </a:solidFill>
                <a:effectLst/>
                <a:latin typeface="+mn-lt"/>
                <a:ea typeface="+mn-ea"/>
                <a:cs typeface="+mn-cs"/>
              </a:rPr>
              <a:t>эпиднадзора</a:t>
            </a:r>
            <a:r>
              <a:rPr lang="ru-RU" sz="1200" b="0" i="0" u="none" strike="noStrike" kern="1200" dirty="0">
                <a:solidFill>
                  <a:schemeClr val="tx1"/>
                </a:solidFill>
                <a:effectLst/>
                <a:latin typeface="+mn-lt"/>
                <a:ea typeface="+mn-ea"/>
                <a:cs typeface="+mn-cs"/>
              </a:rPr>
              <a:t>.</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ru-RU" sz="1200" b="0" i="0" u="none" strike="noStrike" kern="1200" dirty="0">
                <a:solidFill>
                  <a:schemeClr val="tx1"/>
                </a:solidFill>
                <a:effectLst/>
                <a:latin typeface="+mn-lt"/>
                <a:ea typeface="+mn-ea"/>
                <a:cs typeface="+mn-cs"/>
              </a:rPr>
              <a:t>Регулирующие органы должны четко определить и указать в своих нормативных документах, какие изменения требуют только уведомления, а какие изменения требуют официального утверждения, прежде чем их можно будет внести.</a:t>
            </a:r>
            <a:r>
              <a:rPr lang="en-GB" sz="1200" b="0" i="0" u="none" strike="noStrike" kern="1200" dirty="0">
                <a:solidFill>
                  <a:schemeClr val="tx1"/>
                </a:solidFill>
                <a:effectLst/>
                <a:latin typeface="+mn-lt"/>
                <a:ea typeface="+mn-ea"/>
                <a:cs typeface="+mn-cs"/>
              </a:rPr>
              <a:t> </a:t>
            </a:r>
            <a:endParaRPr lang="en-GB"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a:p>
        </p:txBody>
      </p:sp>
    </p:spTree>
    <p:extLst>
      <p:ext uri="{BB962C8B-B14F-4D97-AF65-F5344CB8AC3E}">
        <p14:creationId xmlns:p14="http://schemas.microsoft.com/office/powerpoint/2010/main" val="32222929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СКОРРЕКТИРУЙТЕ ВРЕМЯ ИСХОДЯ ИЗ ВАШЕЙ ПРОГРАММЫ, НО СЛЕДИТЕ ЗА ТЕМ, ЧТОБЫ ОСТАВАЛОСЬ ДОСТАТОЧНО ВРЕМЕНИ НА ВТОРУЮ ЧАСТЬ. ЭТО САМАЯ ВАЖНАЯ ЧАСТЬ ИМИТАЦИОННЫХ УЧЕНИЙ!!!</a:t>
            </a:r>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ru-RU" dirty="0"/>
              <a:t>Во многих странах существует взаимное признание разрешений - если лекарственное средство получило лицензию в рамках определенной нормативной базы (например, USFDA или ЕАЛС), оно автоматически лицензируется для использования в других странах.</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a:p>
        </p:txBody>
      </p:sp>
    </p:spTree>
    <p:extLst>
      <p:ext uri="{BB962C8B-B14F-4D97-AF65-F5344CB8AC3E}">
        <p14:creationId xmlns:p14="http://schemas.microsoft.com/office/powerpoint/2010/main" val="4274940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a:p>
        </p:txBody>
      </p:sp>
    </p:spTree>
    <p:extLst>
      <p:ext uri="{BB962C8B-B14F-4D97-AF65-F5344CB8AC3E}">
        <p14:creationId xmlns:p14="http://schemas.microsoft.com/office/powerpoint/2010/main" val="13347888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23</a:t>
            </a:fld>
            <a:endParaRPr lang="en-US"/>
          </a:p>
        </p:txBody>
      </p:sp>
    </p:spTree>
    <p:extLst>
      <p:ext uri="{BB962C8B-B14F-4D97-AF65-F5344CB8AC3E}">
        <p14:creationId xmlns:p14="http://schemas.microsoft.com/office/powerpoint/2010/main" val="718222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a:p>
        </p:txBody>
      </p:sp>
    </p:spTree>
    <p:extLst>
      <p:ext uri="{BB962C8B-B14F-4D97-AF65-F5344CB8AC3E}">
        <p14:creationId xmlns:p14="http://schemas.microsoft.com/office/powerpoint/2010/main" val="1344795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a:p>
        </p:txBody>
      </p:sp>
    </p:spTree>
    <p:extLst>
      <p:ext uri="{BB962C8B-B14F-4D97-AF65-F5344CB8AC3E}">
        <p14:creationId xmlns:p14="http://schemas.microsoft.com/office/powerpoint/2010/main" val="9407922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FAE61A72-6C7D-49E1-A69D-B1543F4FDA02}" type="slidenum">
              <a:rPr lang="en-US" smtClean="0"/>
              <a:t>26</a:t>
            </a:fld>
            <a:endParaRPr lang="en-US"/>
          </a:p>
        </p:txBody>
      </p:sp>
    </p:spTree>
    <p:extLst>
      <p:ext uri="{BB962C8B-B14F-4D97-AF65-F5344CB8AC3E}">
        <p14:creationId xmlns:p14="http://schemas.microsoft.com/office/powerpoint/2010/main" val="14720617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Контроль за побочными проявлениями и информирование о них</a:t>
            </a:r>
          </a:p>
          <a:p>
            <a:r>
              <a:rPr lang="en-GB" sz="1200" kern="1200" dirty="0">
                <a:solidFill>
                  <a:schemeClr val="tx1"/>
                </a:solidFill>
                <a:effectLst/>
                <a:latin typeface="+mn-lt"/>
                <a:ea typeface="+mn-ea"/>
                <a:cs typeface="+mn-cs"/>
              </a:rPr>
              <a:t> </a:t>
            </a:r>
          </a:p>
          <a:p>
            <a:r>
              <a:rPr lang="ru-RU" sz="1200" kern="1200" dirty="0">
                <a:solidFill>
                  <a:schemeClr val="tx1"/>
                </a:solidFill>
                <a:effectLst/>
                <a:latin typeface="+mn-lt"/>
                <a:ea typeface="+mn-ea"/>
                <a:cs typeface="+mn-cs"/>
              </a:rPr>
              <a:t>Побочным проявлением при клиническом испытании вакцины является любое неблагоприятное медицинское явление, возникающее у испытуемого, принимающего вакцину; необязательно, чтобы оно имело причинно-следственную связь с вакциной или вакцинацией.</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ru-RU" sz="1200" kern="1200" dirty="0">
                <a:solidFill>
                  <a:schemeClr val="tx1"/>
                </a:solidFill>
                <a:effectLst/>
                <a:latin typeface="+mn-lt"/>
                <a:ea typeface="+mn-ea"/>
                <a:cs typeface="+mn-cs"/>
              </a:rPr>
              <a:t>Крайне важно активно отслеживать побочные проявления и оперативно сообщать о них.</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НРО может потребовать от заказчика и/или исследователя сообщать о некоторых видах побочных проявлений или реакций (например, о серьезных или ранее неизвестных проявлениях) непосредственно НРО и независимому комитету по этике.</a:t>
            </a:r>
            <a:r>
              <a:rPr lang="en-GB" sz="1200" kern="1200" dirty="0">
                <a:solidFill>
                  <a:schemeClr val="tx1"/>
                </a:solidFill>
                <a:effectLst/>
                <a:latin typeface="+mn-lt"/>
                <a:ea typeface="+mn-ea"/>
                <a:cs typeface="+mn-cs"/>
              </a:rPr>
              <a:t> </a:t>
            </a:r>
          </a:p>
          <a:p>
            <a:r>
              <a:rPr lang="ru-RU" sz="1200" kern="1200" dirty="0">
                <a:solidFill>
                  <a:schemeClr val="tx1"/>
                </a:solidFill>
                <a:effectLst/>
                <a:latin typeface="+mn-lt"/>
                <a:ea typeface="+mn-ea"/>
                <a:cs typeface="+mn-cs"/>
              </a:rPr>
              <a:t>Исследователи должны немедленно сообщать заказчику обо всех серьезных побочных проявлениях, за исключением тех случаев, когда в протоколе указано, что в их отношении не требуется немедленного уведомления.</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Кроме того, исследователи должны соблюдать применимые нормативные требования, связанные с сообщением о непредвиденных серьезных побочных реакциях НРО и независимому комитету по этике.</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ru-RU" sz="1200" kern="1200" dirty="0">
                <a:solidFill>
                  <a:schemeClr val="tx1"/>
                </a:solidFill>
                <a:effectLst/>
                <a:latin typeface="+mn-lt"/>
                <a:ea typeface="+mn-ea"/>
                <a:cs typeface="+mn-cs"/>
              </a:rPr>
              <a:t>Исследователи должны быть надлежащим образом подготовлены для этой цели. После завершения или прекращения клинических исследований все зарегистрированные побочные проявления должны быть включены в соответствующий перечень, оценены и рассмотрены в итоговом отчете</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Информирование о побочных проявлениях должно быть предусмотрено в проекте протокола исследований.</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ru-RU" sz="1200" kern="1200" dirty="0">
                <a:solidFill>
                  <a:schemeClr val="tx1"/>
                </a:solidFill>
                <a:effectLst/>
                <a:latin typeface="+mn-lt"/>
                <a:ea typeface="+mn-ea"/>
                <a:cs typeface="+mn-cs"/>
              </a:rPr>
              <a:t>Для расследования местных и системных побочных проявлений после вакцинации и сообщения о них следует использовать стандартизированные методы.</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Вся информация о безопасности подлежит учету, а процедура сообщения о побочных проявлениях должна быть описана в протоколах (см. руководство по надлежащей клинической практике).</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Инструкции должны включать в себя следующие элементы:</a:t>
            </a:r>
            <a:endParaRPr lang="en-GB" sz="1200" kern="1200" dirty="0">
              <a:solidFill>
                <a:schemeClr val="tx1"/>
              </a:solidFill>
              <a:effectLst/>
              <a:latin typeface="+mn-lt"/>
              <a:ea typeface="+mn-ea"/>
              <a:cs typeface="+mn-cs"/>
            </a:endParaRPr>
          </a:p>
          <a:p>
            <a:pPr lvl="0"/>
            <a:r>
              <a:rPr lang="ru-RU" sz="1200" kern="1200" dirty="0">
                <a:solidFill>
                  <a:schemeClr val="tx1"/>
                </a:solidFill>
                <a:effectLst/>
                <a:latin typeface="+mn-lt"/>
                <a:ea typeface="+mn-ea"/>
                <a:cs typeface="+mn-cs"/>
              </a:rPr>
              <a:t>кто будет составлять отчет (например, исследователи, медсестры, участники, их родители или опекуны);</a:t>
            </a:r>
            <a:endParaRPr lang="en-GB" sz="1200" kern="1200" dirty="0">
              <a:solidFill>
                <a:schemeClr val="tx1"/>
              </a:solidFill>
              <a:effectLst/>
              <a:latin typeface="+mn-lt"/>
              <a:ea typeface="+mn-ea"/>
              <a:cs typeface="+mn-cs"/>
            </a:endParaRPr>
          </a:p>
          <a:p>
            <a:pPr lvl="0"/>
            <a:r>
              <a:rPr lang="ru-RU" sz="1200" kern="1200" dirty="0">
                <a:solidFill>
                  <a:schemeClr val="tx1"/>
                </a:solidFill>
                <a:effectLst/>
                <a:latin typeface="+mn-lt"/>
                <a:ea typeface="+mn-ea"/>
                <a:cs typeface="+mn-cs"/>
              </a:rPr>
              <a:t>как планируется составление отчетов (например, с помощью вопросников или дневниковых карт);</a:t>
            </a:r>
            <a:endParaRPr lang="en-GB" sz="1200" kern="1200" dirty="0">
              <a:solidFill>
                <a:schemeClr val="tx1"/>
              </a:solidFill>
              <a:effectLst/>
              <a:latin typeface="+mn-lt"/>
              <a:ea typeface="+mn-ea"/>
              <a:cs typeface="+mn-cs"/>
            </a:endParaRPr>
          </a:p>
          <a:p>
            <a:pPr lvl="0"/>
            <a:r>
              <a:rPr lang="ru-RU" sz="1200" kern="1200" dirty="0">
                <a:solidFill>
                  <a:schemeClr val="tx1"/>
                </a:solidFill>
                <a:effectLst/>
                <a:latin typeface="+mn-lt"/>
                <a:ea typeface="+mn-ea"/>
                <a:cs typeface="+mn-cs"/>
              </a:rPr>
              <a:t>продолжительность последующих действий; и</a:t>
            </a:r>
            <a:endParaRPr lang="en-GB" sz="1200" kern="1200" dirty="0">
              <a:solidFill>
                <a:schemeClr val="tx1"/>
              </a:solidFill>
              <a:effectLst/>
              <a:latin typeface="+mn-lt"/>
              <a:ea typeface="+mn-ea"/>
              <a:cs typeface="+mn-cs"/>
            </a:endParaRPr>
          </a:p>
          <a:p>
            <a:pPr lvl="0"/>
            <a:r>
              <a:rPr lang="ru-RU" sz="1200" kern="1200" dirty="0">
                <a:solidFill>
                  <a:schemeClr val="tx1"/>
                </a:solidFill>
                <a:effectLst/>
                <a:latin typeface="+mn-lt"/>
                <a:ea typeface="+mn-ea"/>
                <a:cs typeface="+mn-cs"/>
              </a:rPr>
              <a:t>периодичность отчетности (например, ежедневно, еженедельно).</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ru-RU" sz="1200" kern="1200" dirty="0">
                <a:solidFill>
                  <a:schemeClr val="tx1"/>
                </a:solidFill>
                <a:effectLst/>
                <a:latin typeface="+mn-lt"/>
                <a:ea typeface="+mn-ea"/>
                <a:cs typeface="+mn-cs"/>
              </a:rPr>
              <a:t>Побочные проявления после проведения вакцинации должны быть хорошо задокументированы.</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ru-RU" sz="1200" kern="1200" dirty="0">
                <a:solidFill>
                  <a:schemeClr val="tx1"/>
                </a:solidFill>
                <a:effectLst/>
                <a:latin typeface="+mn-lt"/>
                <a:ea typeface="+mn-ea"/>
                <a:cs typeface="+mn-cs"/>
              </a:rPr>
              <a:t>Отчет должен включать оценку реакций на месте инъекции (боль, затвердение, эритема) и системных проявлений (лихорадка, тошнота, недомогание, головная боль, анафилаксия), в исходном состоянии, в заранее установленное время вакцинации и после вакцинации. Любые различия в профиле безопасности, связанные с местом инъекции или способом введения, должны быть зарегистрированы. При вакцинации детей и младенцев реакция должна систематически регистрироваться как родителями, так и исследователем или медсестрой</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Исследователь или медсестра должны связываться с родителями через определенные промежутки времени после вакцинации, чтобы проверить, нет ли каких-либо реакций</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Перед приемом второй и/или третьей дозы (если это применимо) родители младенцев и детей или сами получатели вакцины должны быть опрошены исследователем или медсестрой о реакции на предыдущую дозу</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Кроме того, исследователь или медсестра должны ознакомиться с предыдущими записями о вакцинации испытуемого.</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ru-RU" sz="1200" kern="1200" dirty="0">
                <a:solidFill>
                  <a:schemeClr val="tx1"/>
                </a:solidFill>
                <a:effectLst/>
                <a:latin typeface="+mn-lt"/>
                <a:ea typeface="+mn-ea"/>
                <a:cs typeface="+mn-cs"/>
              </a:rPr>
              <a:t>Процедура регистрации побочных проявлений должна быть определена и осуществляться через соответствующие промежутки времени и в течение достаточного периода времени.</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ru-RU" sz="1200" kern="1200" dirty="0">
                <a:solidFill>
                  <a:schemeClr val="tx1"/>
                </a:solidFill>
                <a:effectLst/>
                <a:latin typeface="+mn-lt"/>
                <a:ea typeface="+mn-ea"/>
                <a:cs typeface="+mn-cs"/>
              </a:rPr>
              <a:t>Следует делать все возможное для повышения качества сообщений о побочных проявлениях, например, путем использования стандартизированных форм (например, индивидуальных регистрационных карт, дневников пациента). Кроме того, такие формы должны содержать вопросы о конкретных побочных проявлениях или изменениях, включая, в соответствующих случаях, качественные и количественные параметры.</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Например, температуру следует измерять заранее определенными методами. Формы должны также позволять регистрировать нежелательные явления</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Должны быть даны предварительные инструкции по использованию дневниковых карт и последующим приемам или контактам со стороны сотрудников клинических исследований.</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Все типовые формы, которые будут использоваться для мониторинга, должны быть предоставлены с каждым протоколом</a:t>
            </a:r>
            <a:r>
              <a:rPr lang="en-GB" sz="1200" kern="1200" dirty="0">
                <a:solidFill>
                  <a:schemeClr val="tx1"/>
                </a:solidFill>
                <a:effectLst/>
                <a:latin typeface="+mn-lt"/>
                <a:ea typeface="+mn-ea"/>
                <a:cs typeface="+mn-cs"/>
              </a:rPr>
              <a:t>.</a:t>
            </a:r>
            <a:r>
              <a:rPr lang="en-GB" dirty="0">
                <a:effectLst/>
              </a:rPr>
              <a:t> </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a:p>
        </p:txBody>
      </p:sp>
    </p:spTree>
    <p:extLst>
      <p:ext uri="{BB962C8B-B14F-4D97-AF65-F5344CB8AC3E}">
        <p14:creationId xmlns:p14="http://schemas.microsoft.com/office/powerpoint/2010/main" val="34337542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latin typeface="Calibri"/>
                <a:ea typeface="Calibri"/>
                <a:cs typeface="Calibri"/>
                <a:sym typeface="Calibri"/>
              </a:rPr>
              <a:t>СКОРРЕКТИРУЙТЕ ВРЕМЯ ИСХОДЯ ИЗ ВАШЕЙ ПРОГРАММЫ, НО СЛЕДИТЕ ЗА ТЕМ, ЧТОБЫ ОСТАВАЛОСЬ ДОСТАТОЧНО ВРЕМЕНИ НА ВТОРУЮ ЧАСТЬ. ЭТО САМАЯ ВАЖНАЯ ЧАСТЬ ИМИТАЦИОННЫХ УЧЕНИЙ!!!</a:t>
            </a:r>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a:t>Примечания для координатора</a:t>
            </a:r>
            <a:r>
              <a:rPr lang="en-US" b="1" dirty="0"/>
              <a:t>:</a:t>
            </a:r>
          </a:p>
          <a:p>
            <a:r>
              <a:rPr lang="ru-RU" dirty="0"/>
              <a:t>В ходе этой сессии предстоит выявить примеры передового опыта и трудности, связанные с НПРВ, и определить очередность тех приоритетных областей, в отношении которых требуется дальнейшая проработка/планирование</a:t>
            </a:r>
            <a:r>
              <a:rPr lang="en-US" dirty="0"/>
              <a:t>. </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14922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lgn="l" rtl="0">
              <a:spcBef>
                <a:spcPts val="0"/>
              </a:spcBef>
              <a:spcAft>
                <a:spcPts val="0"/>
              </a:spcAft>
              <a:buSzPts val="400"/>
              <a:buFont typeface="Calibri"/>
              <a:buChar char="•"/>
            </a:pPr>
            <a:r>
              <a:rPr lang="ru-RU" sz="3500" dirty="0">
                <a:latin typeface="Calibri"/>
                <a:ea typeface="Calibri"/>
                <a:cs typeface="Calibri"/>
                <a:sym typeface="Calibri"/>
              </a:rPr>
              <a:t>Разбейтесь на группы.</a:t>
            </a:r>
            <a:endParaRPr lang="ru-RU" sz="1200" dirty="0">
              <a:latin typeface="Calibri"/>
              <a:ea typeface="Calibri"/>
              <a:cs typeface="Calibri"/>
              <a:sym typeface="Calibri"/>
            </a:endParaRPr>
          </a:p>
          <a:p>
            <a:pPr marL="342900" lvl="1" indent="-342900" algn="l" rtl="0">
              <a:spcBef>
                <a:spcPts val="700"/>
              </a:spcBef>
              <a:spcAft>
                <a:spcPts val="0"/>
              </a:spcAft>
              <a:buSzPts val="400"/>
              <a:buFont typeface="Calibri"/>
              <a:buChar char="•"/>
            </a:pPr>
            <a:r>
              <a:rPr lang="ru-RU" sz="3500" dirty="0">
                <a:latin typeface="Calibri"/>
                <a:ea typeface="Calibri"/>
                <a:cs typeface="Calibri"/>
                <a:sym typeface="Calibri"/>
              </a:rPr>
              <a:t>Определение приоритетных действий</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Мероприятие</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Почему оно является приоритетным?</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Кто отвечает за его проведение?</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Какие ресурсы необходимы для его проведения?</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К какому сроку?</a:t>
            </a:r>
            <a:endParaRPr lang="ru-RU" sz="1200" dirty="0">
              <a:latin typeface="Calibri"/>
              <a:ea typeface="Calibri"/>
              <a:cs typeface="Calibri"/>
              <a:sym typeface="Calibri"/>
            </a:endParaRPr>
          </a:p>
          <a:p>
            <a:pPr marL="342900" lvl="1" indent="-342900" algn="l" rtl="0">
              <a:spcBef>
                <a:spcPts val="700"/>
              </a:spcBef>
              <a:spcAft>
                <a:spcPts val="0"/>
              </a:spcAft>
              <a:buSzPts val="400"/>
              <a:buFont typeface="Calibri"/>
              <a:buChar char="•"/>
            </a:pPr>
            <a:r>
              <a:rPr lang="ru-RU" sz="3500" dirty="0">
                <a:latin typeface="Calibri"/>
                <a:ea typeface="Calibri"/>
                <a:cs typeface="Calibri"/>
                <a:sym typeface="Calibri"/>
              </a:rPr>
              <a:t>Докладчик от каждой группы представляет пятиминутное сообщение об итогах работы группы.</a:t>
            </a:r>
            <a:endParaRPr lang="ru-RU" sz="1200" dirty="0">
              <a:latin typeface="Calibri"/>
              <a:ea typeface="Calibri"/>
              <a:cs typeface="Calibri"/>
              <a:sym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Команды ВОЗ работают с экспертами со всего мира над разработкой этих рекомендаций. Эксперты вместе рассматривают доклады, исследования, презентации стран, анализируют тенденции, консультируются с другими группами экспертов, а затем согласовывают оптимальный подход. Рекомендации предназначены для лиц, принимающих решения в области здравоохранения, которые адаптируют информацию для конкретных стран и условий. По мере появления новых научных знаний документы обновляются.</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37330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Оценочный лист участника, см.</a:t>
            </a:r>
            <a:r>
              <a:rPr lang="en-US" dirty="0"/>
              <a:t>: https://extranet.who.int/sph/docs/file/1757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9940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lgn="l" rtl="0">
              <a:spcBef>
                <a:spcPts val="0"/>
              </a:spcBef>
              <a:spcAft>
                <a:spcPts val="0"/>
              </a:spcAft>
              <a:buSzPts val="400"/>
              <a:buFont typeface="Calibri"/>
              <a:buChar char="•"/>
            </a:pPr>
            <a:r>
              <a:rPr lang="ru-RU" sz="3500" dirty="0">
                <a:latin typeface="Calibri"/>
                <a:ea typeface="Calibri"/>
                <a:cs typeface="Calibri"/>
                <a:sym typeface="Calibri"/>
              </a:rPr>
              <a:t>Разбейтесь на группы.</a:t>
            </a:r>
            <a:endParaRPr lang="ru-RU" sz="1200" dirty="0">
              <a:latin typeface="Calibri"/>
              <a:ea typeface="Calibri"/>
              <a:cs typeface="Calibri"/>
              <a:sym typeface="Calibri"/>
            </a:endParaRPr>
          </a:p>
          <a:p>
            <a:pPr marL="342900" lvl="1" indent="-342900" algn="l" rtl="0">
              <a:spcBef>
                <a:spcPts val="700"/>
              </a:spcBef>
              <a:spcAft>
                <a:spcPts val="0"/>
              </a:spcAft>
              <a:buSzPts val="400"/>
              <a:buFont typeface="Calibri"/>
              <a:buChar char="•"/>
            </a:pPr>
            <a:r>
              <a:rPr lang="ru-RU" sz="3500" dirty="0">
                <a:latin typeface="Calibri"/>
                <a:ea typeface="Calibri"/>
                <a:cs typeface="Calibri"/>
                <a:sym typeface="Calibri"/>
              </a:rPr>
              <a:t>Определение приоритетных действий</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Мероприятие</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Почему оно является приоритетным?</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Кто отвечает за его проведение?</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Какие ресурсы необходимы для его проведения?</a:t>
            </a:r>
            <a:endParaRPr lang="ru-RU" sz="1200" dirty="0">
              <a:latin typeface="Calibri"/>
              <a:ea typeface="Calibri"/>
              <a:cs typeface="Calibri"/>
              <a:sym typeface="Calibri"/>
            </a:endParaRPr>
          </a:p>
          <a:p>
            <a:pPr marL="800100" lvl="2" indent="-342900" algn="l" rtl="0">
              <a:spcBef>
                <a:spcPts val="400"/>
              </a:spcBef>
              <a:spcAft>
                <a:spcPts val="0"/>
              </a:spcAft>
              <a:buSzPts val="300"/>
              <a:buFont typeface="Calibri"/>
              <a:buChar char="–"/>
            </a:pPr>
            <a:r>
              <a:rPr lang="ru-RU" sz="2400" dirty="0">
                <a:latin typeface="Calibri"/>
                <a:ea typeface="Calibri"/>
                <a:cs typeface="Calibri"/>
                <a:sym typeface="Calibri"/>
              </a:rPr>
              <a:t>К какому сроку?</a:t>
            </a:r>
            <a:endParaRPr lang="ru-RU" sz="1200" dirty="0">
              <a:latin typeface="Calibri"/>
              <a:ea typeface="Calibri"/>
              <a:cs typeface="Calibri"/>
              <a:sym typeface="Calibri"/>
            </a:endParaRPr>
          </a:p>
          <a:p>
            <a:pPr marL="342900" lvl="1" indent="-342900" algn="l" rtl="0">
              <a:spcBef>
                <a:spcPts val="700"/>
              </a:spcBef>
              <a:spcAft>
                <a:spcPts val="0"/>
              </a:spcAft>
              <a:buSzPts val="400"/>
              <a:buFont typeface="Calibri"/>
              <a:buChar char="•"/>
            </a:pPr>
            <a:r>
              <a:rPr lang="ru-RU" sz="3500" dirty="0">
                <a:latin typeface="Calibri"/>
                <a:ea typeface="Calibri"/>
                <a:cs typeface="Calibri"/>
                <a:sym typeface="Calibri"/>
              </a:rPr>
              <a:t>Докладчик от каждой группы представляет пятиминутное сообщение об итогах работы группы.</a:t>
            </a:r>
            <a:endParaRPr lang="ru-RU" sz="1200" dirty="0">
              <a:latin typeface="Calibri"/>
              <a:ea typeface="Calibri"/>
              <a:cs typeface="Calibri"/>
              <a:sym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36</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u="none" dirty="0"/>
              <a:t>Ситуация быстро меняется</a:t>
            </a:r>
            <a:r>
              <a:rPr lang="en-US" b="1" u="none" dirty="0"/>
              <a:t>.</a:t>
            </a:r>
          </a:p>
          <a:p>
            <a:endParaRPr lang="en-US" b="1" u="none" dirty="0"/>
          </a:p>
          <a:p>
            <a:r>
              <a:rPr lang="ru-RU" b="1" u="none" dirty="0"/>
              <a:t>Получите информацию из последнего доклада ВОЗ о текущей ситуации</a:t>
            </a:r>
            <a:r>
              <a:rPr lang="en-US" b="1" u="none" dirty="0"/>
              <a:t>.</a:t>
            </a:r>
          </a:p>
          <a:p>
            <a:endParaRPr lang="en-US" b="1" u="none" dirty="0"/>
          </a:p>
          <a:p>
            <a:r>
              <a:rPr lang="ru-RU" b="1" u="none" dirty="0"/>
              <a:t>Если вы нажмете на изображение, то перейдете по ссылке на веб-страницу доклада ВОЗ о текущей ситуации.</a:t>
            </a:r>
            <a:endParaRPr lang="en-US" b="1" u="none" dirty="0"/>
          </a:p>
          <a:p>
            <a:endParaRPr lang="en-US" b="1" u="none" dirty="0"/>
          </a:p>
          <a:p>
            <a:r>
              <a:rPr lang="ru-RU" b="1" u="none" dirty="0"/>
              <a:t>Вы также можете раздать распечатанные копии.</a:t>
            </a:r>
          </a:p>
          <a:p>
            <a:endParaRPr lang="en-US" b="1" u="sng" dirty="0"/>
          </a:p>
          <a:p>
            <a:r>
              <a:rPr lang="ru-RU" b="1" u="sng" dirty="0"/>
              <a:t>Ссылка на информационный ресурс</a:t>
            </a:r>
            <a:r>
              <a:rPr lang="en-US" b="1" u="sng"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https://www.who.int/emergencies/diseases/novel-coronavirus-2019/situation-reports</a:t>
            </a:r>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1572818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Обновленные данные ВОЗ о нормативной базе была подготовлена для национальных регулирующих органов (НРО), региональных фармацевтических консультантов, регуляторных сетей и связанных с ними заинтересованных сторон с целью предоставления актуальной информации о разработке и официальной регистрации диагностических средств, терапевтических средств и вакцин в отношении COVID-19.</a:t>
            </a:r>
            <a:r>
              <a:rPr lang="en-US" dirty="0"/>
              <a:t> </a:t>
            </a:r>
          </a:p>
          <a:p>
            <a:r>
              <a:rPr lang="ru-RU" dirty="0"/>
              <a:t>Важно подчеркнуть, что ситуация и контекст быстро меняются, поэтому информация, содержащаяся в предыдущих обновлениях, может устареть.</a:t>
            </a:r>
            <a:r>
              <a:rPr lang="en-US" dirty="0"/>
              <a:t> </a:t>
            </a:r>
          </a:p>
          <a:p>
            <a:r>
              <a:rPr lang="ru-RU" dirty="0"/>
              <a:t>Пожалуйста, обратите внимание, что ее нельзя пересматривать, аннотировать, цитировать, воспроизводить, передавать, распространять, переводить или адаптировать частично или полностью, в какой бы то ни было форме и какими бы то ни было средствами без разрешения Всемирной организации здравоохранения</a:t>
            </a:r>
            <a:r>
              <a:rPr lang="en-US" dirty="0"/>
              <a:t>.</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1233710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r>
              <a:rPr kumimoji="0" lang="ru-RU" sz="1200" b="0" i="0" u="none" strike="noStrike" kern="0" cap="none" spc="0" normalizeH="0" baseline="0" noProof="0" dirty="0">
                <a:ln>
                  <a:noFill/>
                </a:ln>
                <a:solidFill>
                  <a:srgbClr val="000000"/>
                </a:solidFill>
                <a:effectLst/>
                <a:uLnTx/>
                <a:uFillTx/>
                <a:latin typeface="Calibri"/>
                <a:ea typeface="Calibri"/>
                <a:cs typeface="Calibri"/>
                <a:sym typeface="Calibri"/>
              </a:rPr>
              <a:t>Кабинетные учения – это вид учений, в которых используется прогрессирующий сценарий с набором конкретных запланированных вводных для того, чтобы дать участникам возможность проанализировать потенциальное воздействие чрезвычайной ситуации в области здравоохранения с учетом существующих планов, процедур и возможностей. В ходе кабинетных учений имитируется чрезвычайная ситуация в неформальной, спокойной обстановке. </a:t>
            </a:r>
          </a:p>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kumimoji="0" lang="ru-RU" sz="12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r>
              <a:rPr kumimoji="0" lang="ru-RU" sz="1200" b="1" i="0" u="none" strike="noStrike" kern="0" cap="none" spc="0" normalizeH="0" baseline="0" noProof="0" dirty="0">
                <a:ln>
                  <a:noFill/>
                </a:ln>
                <a:solidFill>
                  <a:srgbClr val="000000"/>
                </a:solidFill>
                <a:effectLst/>
                <a:uLnTx/>
                <a:uFillTx/>
                <a:latin typeface="Calibri"/>
                <a:ea typeface="Calibri"/>
                <a:cs typeface="Calibri"/>
                <a:sym typeface="Calibri"/>
              </a:rPr>
              <a:t>Цель кабинетных учений заключается в повышении уровня готовности к руководству действиями в случае возникновения чрезвычайной ситуации в области здравоохранения с помощью группового обсуждения при содействии координатора. </a:t>
            </a:r>
            <a:endParaRPr kumimoji="0" lang="ru-RU" sz="12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lang="ru-RU" sz="1200" b="1" i="0" u="sng"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r>
              <a:rPr kumimoji="0" lang="ru-RU" sz="1200" b="1" i="0" u="sng" strike="noStrike" kern="0" cap="none" spc="0" normalizeH="0" baseline="0" noProof="0" dirty="0">
                <a:ln>
                  <a:noFill/>
                </a:ln>
                <a:solidFill>
                  <a:srgbClr val="000000"/>
                </a:solidFill>
                <a:effectLst/>
                <a:uLnTx/>
                <a:uFillTx/>
                <a:latin typeface="Calibri"/>
                <a:ea typeface="Calibri"/>
                <a:cs typeface="Calibri"/>
                <a:sym typeface="Calibri"/>
              </a:rPr>
              <a:t>Кабинетные учения могут использоваться для: </a:t>
            </a:r>
            <a:endParaRPr kumimoji="0" lang="ru-RU" sz="18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r>
              <a:rPr kumimoji="0" lang="ru-RU" sz="1200" b="0" i="0" u="none" strike="noStrike" kern="0" cap="none" spc="0" normalizeH="0" baseline="0" noProof="0" dirty="0">
                <a:ln>
                  <a:noFill/>
                </a:ln>
                <a:solidFill>
                  <a:srgbClr val="000000"/>
                </a:solidFill>
                <a:effectLst/>
                <a:uLnTx/>
                <a:uFillTx/>
                <a:latin typeface="Calibri"/>
                <a:ea typeface="Calibri"/>
                <a:cs typeface="Calibri"/>
                <a:sym typeface="Calibri"/>
              </a:rPr>
              <a:t>разработки или обзора плана ответных мер,</a:t>
            </a:r>
            <a:endParaRPr kumimoji="0" lang="ru-RU" sz="18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r>
              <a:rPr kumimoji="0" lang="ru-RU" sz="1200" b="0" i="0" u="none" strike="noStrike" kern="0" cap="none" spc="0" normalizeH="0" baseline="0" noProof="0" dirty="0">
                <a:ln>
                  <a:noFill/>
                </a:ln>
                <a:solidFill>
                  <a:srgbClr val="000000"/>
                </a:solidFill>
                <a:effectLst/>
                <a:uLnTx/>
                <a:uFillTx/>
                <a:latin typeface="Calibri"/>
                <a:ea typeface="Calibri"/>
                <a:cs typeface="Calibri"/>
                <a:sym typeface="Calibri"/>
              </a:rPr>
              <a:t>ознакомления участников с их функциями и обязанностями, </a:t>
            </a:r>
            <a:endParaRPr kumimoji="0" lang="ru-RU" sz="18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r>
              <a:rPr kumimoji="0" lang="ru-RU" sz="1200" b="0" i="0" u="none" strike="noStrike" kern="0" cap="none" spc="0" normalizeH="0" baseline="0" noProof="0" dirty="0">
                <a:ln>
                  <a:noFill/>
                </a:ln>
                <a:solidFill>
                  <a:srgbClr val="000000"/>
                </a:solidFill>
                <a:effectLst/>
                <a:uLnTx/>
                <a:uFillTx/>
                <a:latin typeface="Calibri"/>
                <a:ea typeface="Calibri"/>
                <a:cs typeface="Calibri"/>
                <a:sym typeface="Calibri"/>
              </a:rPr>
              <a:t>выявления и решения проблем в ходе открытого обсуждения под руководством координатора. </a:t>
            </a:r>
            <a:endParaRPr kumimoji="0" lang="ru-RU" sz="1800" b="0" i="0" u="none" strike="noStrike" kern="0" cap="none" spc="0" normalizeH="0" baseline="0" noProof="0" dirty="0">
              <a:ln>
                <a:noFill/>
              </a:ln>
              <a:solidFill>
                <a:srgbClr val="000000"/>
              </a:solidFill>
              <a:effectLst/>
              <a:uLnTx/>
              <a:uFillTx/>
              <a:latin typeface="Arial"/>
              <a:cs typeface="Arial"/>
              <a:sym typeface="Arial"/>
            </a:endParaRPr>
          </a:p>
          <a:p>
            <a:pPr lvl="0"/>
            <a:endParaRPr lang="en-GB"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7</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Имеющиеся информационные материалы:</a:t>
            </a:r>
            <a:endParaRPr lang="en-US" dirty="0"/>
          </a:p>
          <a:p>
            <a:r>
              <a:rPr lang="en-US" dirty="0"/>
              <a:t>•	</a:t>
            </a:r>
            <a:r>
              <a:rPr lang="ru-RU" dirty="0"/>
              <a:t>инструмент</a:t>
            </a:r>
            <a:r>
              <a:rPr lang="en-US" dirty="0"/>
              <a:t> </a:t>
            </a:r>
            <a:r>
              <a:rPr lang="ru-RU" dirty="0"/>
              <a:t>«</a:t>
            </a:r>
            <a:r>
              <a:rPr lang="en-US" dirty="0"/>
              <a:t>Health Care Facility assessment tool</a:t>
            </a:r>
            <a:r>
              <a:rPr lang="ru-RU" dirty="0"/>
              <a:t>» (инструмент оценки учреждений здравоохранения)</a:t>
            </a:r>
            <a:r>
              <a:rPr lang="en-US" dirty="0"/>
              <a:t> - https://www.who.int/publications/i/item/WHO-2019-nCoV-HCF_assessment-IPC-2020.1 </a:t>
            </a:r>
          </a:p>
          <a:p>
            <a:r>
              <a:rPr lang="en-US" dirty="0"/>
              <a:t>•	</a:t>
            </a:r>
            <a:r>
              <a:rPr lang="ru-RU" dirty="0"/>
              <a:t>инструмент</a:t>
            </a:r>
            <a:r>
              <a:rPr lang="en-US" dirty="0"/>
              <a:t> </a:t>
            </a:r>
            <a:r>
              <a:rPr lang="ru-RU" dirty="0"/>
              <a:t>«</a:t>
            </a:r>
            <a:r>
              <a:rPr lang="en-US" dirty="0"/>
              <a:t>Health Care Facility Safe Environments assessment tool</a:t>
            </a:r>
            <a:r>
              <a:rPr lang="ru-RU" dirty="0"/>
              <a:t>»</a:t>
            </a:r>
            <a:r>
              <a:rPr lang="en-US" dirty="0"/>
              <a:t> </a:t>
            </a:r>
            <a:r>
              <a:rPr lang="ru-RU" dirty="0"/>
              <a:t>(инструмент оценки безопасности окружающей среды учреждений здравоохранения) </a:t>
            </a:r>
            <a:r>
              <a:rPr lang="en-US" dirty="0"/>
              <a:t> - https://www.who.int/publications/i/item/WHO-2019-nCoV-HCF_assessment-Safe_environment-2020.1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Helvetica Neue"/>
                <a:ea typeface="DengXian" panose="02010600030101010101" pitchFamily="2" charset="-122"/>
                <a:cs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9</a:t>
            </a:fld>
            <a:endParaRPr lang="en-US"/>
          </a:p>
        </p:txBody>
      </p:sp>
    </p:spTree>
    <p:extLst>
      <p:ext uri="{BB962C8B-B14F-4D97-AF65-F5344CB8AC3E}">
        <p14:creationId xmlns:p14="http://schemas.microsoft.com/office/powerpoint/2010/main" val="2034165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4 January 2021</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4 January 2021</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4 January 2021</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4 January 2021</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4 January 2021</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4 January 2021</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4 January 2021</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4 January 2021</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4 January 2021</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4 January 2021</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4 January 2021</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4 January 2021</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0.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11.png"/><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ru/emergencies/diseases/novel-coronavirus-2019/technical-guidanc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3.png"/><Relationship Id="rId7" Type="http://schemas.openxmlformats.org/officeDocument/2006/relationships/hyperlink" Target="https://cms.who.int/teams/regulation-prequalification/covid-19" TargetMode="External"/><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44.png"/><Relationship Id="rId4" Type="http://schemas.openxmlformats.org/officeDocument/2006/relationships/hyperlink" Target="https://apps.who.int/iris/bitstream/handle/10665/336603/WHO-2019-nCoV-Vaccine_deployment-2020.1-eng.pdf"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5.png"/><Relationship Id="rId7"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35.png"/><Relationship Id="rId10" Type="http://schemas.openxmlformats.org/officeDocument/2006/relationships/image" Target="../media/image17.png"/><Relationship Id="rId4" Type="http://schemas.openxmlformats.org/officeDocument/2006/relationships/image" Target="../media/image46.png"/><Relationship Id="rId9"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35.png"/><Relationship Id="rId4" Type="http://schemas.openxmlformats.org/officeDocument/2006/relationships/hyperlink" Target="https://extranet.who.int/sph/docs/file/1757"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ru/emergencies/diseases/novel-coronavirus-2019?gclid=Cj0KCQiAifz-BRDjARIsAEElyGJyY5dO3ENIxRlo2vBD8DTdTwJVbBPw_3iekpjEQBJ4D2z-y4YbsbAaApfuEALw_wcB"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17" Type="http://schemas.openxmlformats.org/officeDocument/2006/relationships/image" Target="../media/image17.png"/><Relationship Id="rId2" Type="http://schemas.openxmlformats.org/officeDocument/2006/relationships/notesSlide" Target="../notesSlides/notesSlide32.xml"/><Relationship Id="rId16"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53.png"/><Relationship Id="rId9" Type="http://schemas.openxmlformats.org/officeDocument/2006/relationships/hyperlink" Target="mailto:andragro@paho.org" TargetMode="External"/><Relationship Id="rId1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www.youtube.com/embed/5opR6x6NMpQ" TargetMode="External"/><Relationship Id="rId6" Type="http://schemas.openxmlformats.org/officeDocument/2006/relationships/image" Target="../media/image17.png"/><Relationship Id="rId5" Type="http://schemas.openxmlformats.org/officeDocument/2006/relationships/image" Target="../media/image22.jpeg"/><Relationship Id="rId4" Type="http://schemas.openxmlformats.org/officeDocument/2006/relationships/hyperlink" Target="https://youtu.be/5opR6x6NMp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hyperlink" Target="https://cms.who.int/teams/regulation-prequalification/covid-19"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hyperlink" Target="https://apps.who.int/iris/bitstream/handle/10665/272439/WHO-WHE-CPI-2017.10-rus.pdf?sequence=1&amp;isAllowed=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7.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5868"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a:r>
              <a:rPr lang="ru-RU" sz="4400" b="1" dirty="0">
                <a:solidFill>
                  <a:schemeClr val="bg1"/>
                </a:solidFill>
                <a:latin typeface="Arial" panose="020B0604020202020204" pitchFamily="34" charset="0"/>
                <a:cs typeface="Arial" panose="020B0604020202020204" pitchFamily="34" charset="0"/>
              </a:rPr>
              <a:t>НОВЫЙ КОРОНАВИРУС </a:t>
            </a:r>
            <a:br>
              <a:rPr lang="ru-RU" sz="4400" b="1" dirty="0">
                <a:solidFill>
                  <a:schemeClr val="bg1"/>
                </a:solidFill>
                <a:latin typeface="Arial" panose="020B0604020202020204" pitchFamily="34" charset="0"/>
                <a:cs typeface="Arial" panose="020B0604020202020204" pitchFamily="34" charset="0"/>
              </a:rPr>
            </a:br>
            <a:r>
              <a:rPr lang="ru-RU" sz="4400" b="1" dirty="0">
                <a:solidFill>
                  <a:schemeClr val="bg1"/>
                </a:solidFill>
                <a:latin typeface="Arial" panose="020B0604020202020204" pitchFamily="34" charset="0"/>
                <a:cs typeface="Arial" panose="020B0604020202020204" pitchFamily="34" charset="0"/>
              </a:rPr>
              <a:t>(COVID-19)</a:t>
            </a: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normAutofit/>
          </a:bodyPr>
          <a:lstStyle/>
          <a:p>
            <a:pPr algn="r"/>
            <a:r>
              <a:rPr lang="ru-RU" sz="3000" b="1" dirty="0">
                <a:solidFill>
                  <a:srgbClr val="0092CB"/>
                </a:solidFill>
              </a:rPr>
              <a:t>НАЗВАНИЕ</a:t>
            </a:r>
            <a:r>
              <a:rPr lang="ru-RU" sz="3600" b="1" dirty="0">
                <a:solidFill>
                  <a:srgbClr val="0092CB"/>
                </a:solidFill>
              </a:rPr>
              <a:t> </a:t>
            </a:r>
            <a:r>
              <a:rPr lang="ru-RU" sz="3000" b="1" dirty="0">
                <a:solidFill>
                  <a:srgbClr val="0092CB"/>
                </a:solidFill>
              </a:rPr>
              <a:t>СТРАНЫ</a:t>
            </a:r>
          </a:p>
          <a:p>
            <a:pPr algn="r"/>
            <a:r>
              <a:rPr lang="ru-RU" sz="2000" b="1" dirty="0">
                <a:solidFill>
                  <a:srgbClr val="0092CB"/>
                </a:solidFill>
              </a:rPr>
              <a:t>Дата и место</a:t>
            </a: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7893344" cy="1231106"/>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srgbClr val="D86422"/>
                </a:solidFill>
                <a:uLnTx/>
                <a:uFillTx/>
                <a:latin typeface="Arial" panose="020B0604020202020204"/>
                <a:ea typeface="+mn-ea"/>
                <a:cs typeface="Arial"/>
              </a:rPr>
              <a:t>НАЦИОНАЛЬНЫЙ ПЛАН РАСПРЕДЕЛЕНИЯ ВАКЦИН И ВАКЦИНАЦИИ (НПРВ):</a:t>
            </a:r>
          </a:p>
          <a:p>
            <a:pPr algn="ctr"/>
            <a:r>
              <a:rPr lang="ru-RU" sz="2000" b="1" dirty="0">
                <a:solidFill>
                  <a:srgbClr val="D86422"/>
                </a:solidFill>
                <a:latin typeface="Arial" panose="020B0604020202020204"/>
                <a:cs typeface="Arial"/>
              </a:rPr>
              <a:t>НОРМАТИВНОЕ РЕГУЛИРОВАНИЕ, НАДЗОР И БЕЗОПАСНОСТЬ </a:t>
            </a:r>
          </a:p>
          <a:p>
            <a:pPr algn="ctr"/>
            <a:r>
              <a:rPr kumimoji="0" lang="ru-RU" b="1" i="0" u="none" strike="noStrike" cap="none" normalizeH="0" baseline="0" noProof="0" dirty="0">
                <a:ln>
                  <a:noFill/>
                </a:ln>
                <a:solidFill>
                  <a:srgbClr val="D86422"/>
                </a:solidFill>
                <a:uLnTx/>
                <a:uFillTx/>
                <a:latin typeface="Arial" panose="020B0604020202020204"/>
                <a:ea typeface="+mn-ea"/>
                <a:cs typeface="Arial"/>
              </a:rPr>
              <a:t>ИМИТАЦИОННЫЕ УЧЕНИЯ</a:t>
            </a: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4" cstate="email">
            <a:extLst>
              <a:ext uri="{28A0092B-C50C-407E-A947-70E740481C1C}">
                <a14:useLocalDpi xmlns:a14="http://schemas.microsoft.com/office/drawing/2010/main"/>
              </a:ext>
            </a:extLst>
          </a:blip>
          <a:srcRect/>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pic>
        <p:nvPicPr>
          <p:cNvPr id="10" name="Image 9">
            <a:extLst>
              <a:ext uri="{FF2B5EF4-FFF2-40B4-BE49-F238E27FC236}">
                <a16:creationId xmlns:a16="http://schemas.microsoft.com/office/drawing/2014/main" id="{1B4C573F-5C34-4EAD-B8FF-2B3483682B75}"/>
              </a:ext>
            </a:extLst>
          </p:cNvPr>
          <p:cNvPicPr>
            <a:picLocks noChangeAspect="1"/>
          </p:cNvPicPr>
          <p:nvPr/>
        </p:nvPicPr>
        <p:blipFill>
          <a:blip r:embed="rId6"/>
          <a:stretch>
            <a:fillRect/>
          </a:stretch>
        </p:blipFill>
        <p:spPr>
          <a:xfrm>
            <a:off x="6282461" y="6426619"/>
            <a:ext cx="238990" cy="121583"/>
          </a:xfrm>
          <a:prstGeom prst="rect">
            <a:avLst/>
          </a:prstGeom>
        </p:spPr>
      </p:pic>
      <p:pic>
        <p:nvPicPr>
          <p:cNvPr id="12" name="Image 11">
            <a:extLst>
              <a:ext uri="{FF2B5EF4-FFF2-40B4-BE49-F238E27FC236}">
                <a16:creationId xmlns:a16="http://schemas.microsoft.com/office/drawing/2014/main" id="{899D734C-3A8E-422F-AC83-A0489E1E7049}"/>
              </a:ext>
            </a:extLst>
          </p:cNvPr>
          <p:cNvPicPr>
            <a:picLocks noChangeAspect="1"/>
          </p:cNvPicPr>
          <p:nvPr/>
        </p:nvPicPr>
        <p:blipFill>
          <a:blip r:embed="rId7"/>
          <a:stretch>
            <a:fillRect/>
          </a:stretch>
        </p:blipFill>
        <p:spPr>
          <a:xfrm>
            <a:off x="7100888" y="6426619"/>
            <a:ext cx="330987" cy="121582"/>
          </a:xfrm>
          <a:prstGeom prst="rect">
            <a:avLst/>
          </a:prstGeom>
        </p:spPr>
      </p:pic>
      <p:pic>
        <p:nvPicPr>
          <p:cNvPr id="13" name="Image 12">
            <a:extLst>
              <a:ext uri="{FF2B5EF4-FFF2-40B4-BE49-F238E27FC236}">
                <a16:creationId xmlns:a16="http://schemas.microsoft.com/office/drawing/2014/main" id="{CBE9059D-8760-4176-8536-01492345E63C}"/>
              </a:ext>
            </a:extLst>
          </p:cNvPr>
          <p:cNvPicPr>
            <a:picLocks noChangeAspect="1"/>
          </p:cNvPicPr>
          <p:nvPr/>
        </p:nvPicPr>
        <p:blipFill>
          <a:blip r:embed="rId8"/>
          <a:stretch>
            <a:fillRect/>
          </a:stretch>
        </p:blipFill>
        <p:spPr>
          <a:xfrm>
            <a:off x="6640513" y="6413424"/>
            <a:ext cx="358775" cy="134779"/>
          </a:xfrm>
          <a:prstGeom prst="rect">
            <a:avLst/>
          </a:prstGeom>
        </p:spPr>
      </p:pic>
      <p:pic>
        <p:nvPicPr>
          <p:cNvPr id="15" name="Picture 8">
            <a:extLst>
              <a:ext uri="{FF2B5EF4-FFF2-40B4-BE49-F238E27FC236}">
                <a16:creationId xmlns:a16="http://schemas.microsoft.com/office/drawing/2014/main" id="{FE51B76A-D426-44D8-AD24-75A114A07937}"/>
              </a:ext>
            </a:extLst>
          </p:cNvPr>
          <p:cNvPicPr>
            <a:picLocks noChangeAspect="1"/>
          </p:cNvPicPr>
          <p:nvPr/>
        </p:nvPicPr>
        <p:blipFill rotWithShape="1">
          <a:blip r:embed="rId9">
            <a:extLst>
              <a:ext uri="{28A0092B-C50C-407E-A947-70E740481C1C}">
                <a14:useLocalDpi xmlns:a14="http://schemas.microsoft.com/office/drawing/2010/main" val="0"/>
              </a:ext>
            </a:extLst>
          </a:blip>
          <a:srcRect t="-6557" r="62869"/>
          <a:stretch/>
        </p:blipFill>
        <p:spPr>
          <a:xfrm>
            <a:off x="9728200" y="6222999"/>
            <a:ext cx="2289570" cy="504825"/>
          </a:xfrm>
          <a:prstGeom prst="rect">
            <a:avLst/>
          </a:prstGeom>
        </p:spPr>
      </p:pic>
      <p:sp>
        <p:nvSpPr>
          <p:cNvPr id="2" name="TextBox 1">
            <a:extLst>
              <a:ext uri="{FF2B5EF4-FFF2-40B4-BE49-F238E27FC236}">
                <a16:creationId xmlns:a16="http://schemas.microsoft.com/office/drawing/2014/main" id="{8678F883-3F43-4183-A5DC-5A1E05AF3E1D}"/>
              </a:ext>
            </a:extLst>
          </p:cNvPr>
          <p:cNvSpPr txBox="1"/>
          <p:nvPr/>
        </p:nvSpPr>
        <p:spPr>
          <a:xfrm>
            <a:off x="619761" y="6301664"/>
            <a:ext cx="1971039" cy="461665"/>
          </a:xfrm>
          <a:prstGeom prst="rect">
            <a:avLst/>
          </a:prstGeom>
          <a:solidFill>
            <a:schemeClr val="bg1"/>
          </a:solidFill>
          <a:ln>
            <a:noFill/>
          </a:ln>
        </p:spPr>
        <p:txBody>
          <a:bodyPr wrap="square" rtlCol="0">
            <a:spAutoFit/>
          </a:bodyPr>
          <a:lstStyle/>
          <a:p>
            <a:pPr algn="l">
              <a:spcBef>
                <a:spcPts val="700"/>
              </a:spcBef>
              <a:buClr>
                <a:srgbClr val="DD8047"/>
              </a:buClr>
              <a:buSzPct val="60000"/>
            </a:pPr>
            <a:r>
              <a:rPr lang="ru-RU" sz="1200" b="1" dirty="0">
                <a:solidFill>
                  <a:srgbClr val="0070C0"/>
                </a:solidFill>
                <a:latin typeface="Arial Narrow" panose="020B0606020202030204" pitchFamily="34" charset="0"/>
                <a:cs typeface="Calibri" panose="020F0502020204030204" pitchFamily="34" charset="0"/>
              </a:rPr>
              <a:t>Всемирная организация здравоохранения</a:t>
            </a:r>
          </a:p>
        </p:txBody>
      </p:sp>
    </p:spTree>
    <p:extLst>
      <p:ext uri="{BB962C8B-B14F-4D97-AF65-F5344CB8AC3E}">
        <p14:creationId xmlns:p14="http://schemas.microsoft.com/office/powerpoint/2010/main" val="3931155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ru-RU"/>
              <a:t>ЗАДАЧИ КАБИНЕТНЫХ УЧЕНИЙ</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a:normAutofit fontScale="70000" lnSpcReduction="20000"/>
          </a:bodyPr>
          <a:lstStyle/>
          <a:p>
            <a:pPr marL="0" lvl="0" indent="0">
              <a:lnSpc>
                <a:spcPct val="120000"/>
              </a:lnSpc>
              <a:spcBef>
                <a:spcPts val="700"/>
              </a:spcBef>
              <a:buClr>
                <a:schemeClr val="tx1"/>
              </a:buClr>
              <a:buSzPct val="100000"/>
              <a:buNone/>
            </a:pPr>
            <a:r>
              <a:rPr lang="ru-RU" sz="3200" b="1" dirty="0">
                <a:solidFill>
                  <a:schemeClr val="accent3"/>
                </a:solidFill>
                <a:latin typeface="+mj-lt"/>
                <a:cs typeface="Calibri" panose="020F0502020204030204" pitchFamily="34" charset="0"/>
              </a:rPr>
              <a:t>Конкретные задачи</a:t>
            </a:r>
          </a:p>
          <a:p>
            <a:pPr marL="457200" lvl="0" indent="-457200">
              <a:lnSpc>
                <a:spcPct val="120000"/>
              </a:lnSpc>
              <a:spcBef>
                <a:spcPts val="0"/>
              </a:spcBef>
              <a:buClr>
                <a:schemeClr val="tx1"/>
              </a:buClr>
              <a:buSzPct val="100000"/>
              <a:buFont typeface="+mj-lt"/>
              <a:buAutoNum type="arabicPeriod"/>
            </a:pPr>
            <a:r>
              <a:rPr lang="ru-RU" dirty="0">
                <a:solidFill>
                  <a:prstClr val="black"/>
                </a:solidFill>
                <a:latin typeface="+mj-lt"/>
                <a:cs typeface="Calibri" panose="020F0502020204030204" pitchFamily="34" charset="0"/>
              </a:rPr>
              <a:t>Рассмотрение действующих нормативных требований к регистрации вакцин. Сюда относится:</a:t>
            </a:r>
          </a:p>
          <a:p>
            <a:pPr marL="914400" lvl="1" indent="-457200">
              <a:lnSpc>
                <a:spcPct val="120000"/>
              </a:lnSpc>
              <a:spcBef>
                <a:spcPts val="0"/>
              </a:spcBef>
              <a:buClr>
                <a:schemeClr val="tx1"/>
              </a:buClr>
              <a:buSzPct val="100000"/>
              <a:buFont typeface="+mj-lt"/>
              <a:buAutoNum type="alphaLcPeriod"/>
            </a:pPr>
            <a:r>
              <a:rPr lang="ru-RU" dirty="0">
                <a:solidFill>
                  <a:prstClr val="black"/>
                </a:solidFill>
                <a:latin typeface="+mj-lt"/>
                <a:cs typeface="Calibri" panose="020F0502020204030204" pitchFamily="34" charset="0"/>
              </a:rPr>
              <a:t>обзор действующей нормативной базы по регистрации вакцин в условиях чрезвычайных ситуаций; </a:t>
            </a:r>
          </a:p>
          <a:p>
            <a:pPr marL="914400" lvl="1" indent="-457200">
              <a:lnSpc>
                <a:spcPct val="120000"/>
              </a:lnSpc>
              <a:spcBef>
                <a:spcPts val="0"/>
              </a:spcBef>
              <a:buClr>
                <a:schemeClr val="tx1"/>
              </a:buClr>
              <a:buSzPct val="100000"/>
              <a:buFont typeface="+mj-lt"/>
              <a:buAutoNum type="alphaLcPeriod"/>
            </a:pPr>
            <a:r>
              <a:rPr lang="ru-RU" dirty="0">
                <a:solidFill>
                  <a:prstClr val="black"/>
                </a:solidFill>
                <a:latin typeface="+mj-lt"/>
                <a:cs typeface="Calibri" panose="020F0502020204030204" pitchFamily="34" charset="0"/>
              </a:rPr>
              <a:t>определение схем ускоренной регистрации и импорта в случае необходимости;</a:t>
            </a:r>
          </a:p>
          <a:p>
            <a:pPr marL="914400" lvl="1" indent="-457200">
              <a:lnSpc>
                <a:spcPct val="120000"/>
              </a:lnSpc>
              <a:spcBef>
                <a:spcPts val="0"/>
              </a:spcBef>
              <a:buClr>
                <a:schemeClr val="tx1"/>
              </a:buClr>
              <a:buSzPct val="100000"/>
              <a:buFont typeface="+mj-lt"/>
              <a:buAutoNum type="alphaLcPeriod"/>
            </a:pPr>
            <a:r>
              <a:rPr lang="ru-RU" dirty="0">
                <a:solidFill>
                  <a:prstClr val="black"/>
                </a:solidFill>
                <a:latin typeface="+mj-lt"/>
                <a:cs typeface="Calibri" panose="020F0502020204030204" pitchFamily="34" charset="0"/>
              </a:rPr>
              <a:t>окончательная доработка механизмов регистрации вакцин и их распределения.</a:t>
            </a:r>
          </a:p>
          <a:p>
            <a:pPr marL="457200" lvl="1" indent="0">
              <a:lnSpc>
                <a:spcPct val="120000"/>
              </a:lnSpc>
              <a:spcBef>
                <a:spcPts val="0"/>
              </a:spcBef>
              <a:buClr>
                <a:schemeClr val="tx1"/>
              </a:buClr>
              <a:buSzPct val="100000"/>
              <a:buNone/>
            </a:pPr>
            <a:endParaRPr lang="en-GB" dirty="0">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r>
              <a:rPr lang="ru-RU" dirty="0">
                <a:solidFill>
                  <a:prstClr val="black"/>
                </a:solidFill>
                <a:latin typeface="+mj-lt"/>
                <a:cs typeface="Calibri" panose="020F0502020204030204" pitchFamily="34" charset="0"/>
              </a:rPr>
              <a:t>Обеспечение надлежащего распределения вакцин:</a:t>
            </a:r>
          </a:p>
          <a:p>
            <a:pPr marL="914400" lvl="1" indent="-457200">
              <a:lnSpc>
                <a:spcPct val="120000"/>
              </a:lnSpc>
              <a:spcBef>
                <a:spcPts val="0"/>
              </a:spcBef>
              <a:buClr>
                <a:schemeClr val="tx1"/>
              </a:buClr>
              <a:buSzPct val="100000"/>
              <a:buFont typeface="+mj-lt"/>
              <a:buAutoNum type="arabicPeriod"/>
            </a:pPr>
            <a:r>
              <a:rPr lang="ru-RU" dirty="0">
                <a:solidFill>
                  <a:prstClr val="black"/>
                </a:solidFill>
                <a:latin typeface="+mj-lt"/>
                <a:cs typeface="Calibri" panose="020F0502020204030204" pitchFamily="34" charset="0"/>
              </a:rPr>
              <a:t>лицензированное обращение, хранение, распределение;</a:t>
            </a:r>
          </a:p>
          <a:p>
            <a:pPr marL="914400" lvl="1" indent="-457200">
              <a:lnSpc>
                <a:spcPct val="120000"/>
              </a:lnSpc>
              <a:spcBef>
                <a:spcPts val="0"/>
              </a:spcBef>
              <a:buClr>
                <a:schemeClr val="tx1"/>
              </a:buClr>
              <a:buSzPct val="100000"/>
              <a:buFont typeface="+mj-lt"/>
              <a:buAutoNum type="arabicPeriod"/>
            </a:pPr>
            <a:r>
              <a:rPr lang="ru-RU" dirty="0">
                <a:solidFill>
                  <a:prstClr val="black"/>
                </a:solidFill>
                <a:latin typeface="+mj-lt"/>
                <a:cs typeface="Calibri" panose="020F0502020204030204" pitchFamily="34" charset="0"/>
              </a:rPr>
              <a:t>лицензированные центры вакцинации;</a:t>
            </a:r>
          </a:p>
          <a:p>
            <a:pPr marL="914400" lvl="1" indent="-457200">
              <a:lnSpc>
                <a:spcPct val="120000"/>
              </a:lnSpc>
              <a:spcBef>
                <a:spcPts val="0"/>
              </a:spcBef>
              <a:buClr>
                <a:schemeClr val="tx1"/>
              </a:buClr>
              <a:buSzPct val="100000"/>
              <a:buFont typeface="+mj-lt"/>
              <a:buAutoNum type="arabicPeriod"/>
            </a:pPr>
            <a:r>
              <a:rPr lang="ru-RU" dirty="0">
                <a:solidFill>
                  <a:prstClr val="black"/>
                </a:solidFill>
                <a:latin typeface="+mj-lt"/>
                <a:cs typeface="Calibri" panose="020F0502020204030204" pitchFamily="34" charset="0"/>
              </a:rPr>
              <a:t>лицензированный персонал для проведения вакцинации.</a:t>
            </a:r>
          </a:p>
          <a:p>
            <a:pPr marL="457200" lvl="1" indent="0">
              <a:lnSpc>
                <a:spcPct val="120000"/>
              </a:lnSpc>
              <a:spcBef>
                <a:spcPts val="0"/>
              </a:spcBef>
              <a:buClr>
                <a:schemeClr val="tx1"/>
              </a:buClr>
              <a:buSzPct val="100000"/>
              <a:buNone/>
            </a:pPr>
            <a:endParaRPr lang="en-GB" dirty="0">
              <a:solidFill>
                <a:prstClr val="black"/>
              </a:solidFill>
              <a:latin typeface="+mj-lt"/>
              <a:cs typeface="Calibri" panose="020F0502020204030204" pitchFamily="34" charset="0"/>
            </a:endParaRPr>
          </a:p>
          <a:p>
            <a:pPr marL="457200" indent="-457200">
              <a:lnSpc>
                <a:spcPct val="120000"/>
              </a:lnSpc>
              <a:spcBef>
                <a:spcPts val="0"/>
              </a:spcBef>
              <a:buClr>
                <a:schemeClr val="tx1"/>
              </a:buClr>
              <a:buSzPct val="100000"/>
              <a:buFont typeface="+mj-lt"/>
              <a:buAutoNum type="arabicPeriod"/>
            </a:pPr>
            <a:r>
              <a:rPr lang="ru-RU" dirty="0">
                <a:solidFill>
                  <a:prstClr val="black"/>
                </a:solidFill>
                <a:latin typeface="+mj-lt"/>
                <a:cs typeface="Calibri" panose="020F0502020204030204" pitchFamily="34" charset="0"/>
              </a:rPr>
              <a:t>Выявление любых сложностей, связанных с правилами и безопасностью вакцинации:</a:t>
            </a:r>
            <a:r>
              <a:rPr lang="ru-RU" sz="3200" dirty="0">
                <a:solidFill>
                  <a:prstClr val="black"/>
                </a:solidFill>
                <a:latin typeface="+mj-lt"/>
                <a:cs typeface="Calibri" panose="020F0502020204030204" pitchFamily="34" charset="0"/>
              </a:rPr>
              <a:t> </a:t>
            </a:r>
          </a:p>
          <a:p>
            <a:pPr marL="914400" lvl="1" indent="-457200">
              <a:lnSpc>
                <a:spcPct val="120000"/>
              </a:lnSpc>
              <a:spcBef>
                <a:spcPts val="0"/>
              </a:spcBef>
              <a:buClr>
                <a:schemeClr val="tx1"/>
              </a:buClr>
              <a:buSzPct val="100000"/>
              <a:buFont typeface="+mj-lt"/>
              <a:buAutoNum type="alphaLcPeriod"/>
            </a:pPr>
            <a:r>
              <a:rPr lang="ru-RU" sz="2500" dirty="0">
                <a:solidFill>
                  <a:prstClr val="black"/>
                </a:solidFill>
                <a:latin typeface="+mj-lt"/>
                <a:cs typeface="Calibri" panose="020F0502020204030204" pitchFamily="34" charset="0"/>
              </a:rPr>
              <a:t>обзор вопросов контроля безопасности, побочных проявлений после иммунизации (ПППИ) и безопасности инъекций; </a:t>
            </a:r>
          </a:p>
          <a:p>
            <a:pPr marL="914400" lvl="1" indent="-457200">
              <a:lnSpc>
                <a:spcPct val="120000"/>
              </a:lnSpc>
              <a:spcBef>
                <a:spcPts val="0"/>
              </a:spcBef>
              <a:buClr>
                <a:schemeClr val="tx1"/>
              </a:buClr>
              <a:buSzPct val="100000"/>
              <a:buFont typeface="+mj-lt"/>
              <a:buAutoNum type="alphaLcPeriod"/>
            </a:pPr>
            <a:r>
              <a:rPr lang="ru-RU" sz="2500" dirty="0">
                <a:solidFill>
                  <a:prstClr val="black"/>
                </a:solidFill>
                <a:latin typeface="+mj-lt"/>
                <a:cs typeface="Calibri" panose="020F0502020204030204" pitchFamily="34" charset="0"/>
              </a:rPr>
              <a:t>отслеживание выпусков партий и управление ими; </a:t>
            </a:r>
          </a:p>
          <a:p>
            <a:pPr marL="914400" lvl="1" indent="-457200">
              <a:lnSpc>
                <a:spcPct val="120000"/>
              </a:lnSpc>
              <a:spcBef>
                <a:spcPts val="0"/>
              </a:spcBef>
              <a:buClr>
                <a:schemeClr val="tx1"/>
              </a:buClr>
              <a:buSzPct val="100000"/>
              <a:buFont typeface="+mj-lt"/>
              <a:buAutoNum type="alphaLcPeriod"/>
            </a:pPr>
            <a:r>
              <a:rPr lang="ru-RU" dirty="0">
                <a:solidFill>
                  <a:prstClr val="black"/>
                </a:solidFill>
                <a:latin typeface="+mj-lt"/>
                <a:cs typeface="Calibri" panose="020F0502020204030204" pitchFamily="34" charset="0"/>
              </a:rPr>
              <a:t>мониторинг и отчетность.  </a:t>
            </a:r>
          </a:p>
          <a:p>
            <a:pPr marL="914400" lvl="1" indent="-457200">
              <a:lnSpc>
                <a:spcPct val="120000"/>
              </a:lnSpc>
              <a:spcBef>
                <a:spcPts val="0"/>
              </a:spcBef>
              <a:buClr>
                <a:schemeClr val="tx1"/>
              </a:buClr>
              <a:buSzPct val="100000"/>
              <a:buFont typeface="+mj-lt"/>
              <a:buAutoNum type="alphaLcPeriod"/>
            </a:pPr>
            <a:endParaRPr lang="en-GB" dirty="0">
              <a:solidFill>
                <a:prstClr val="black"/>
              </a:solidFill>
              <a:latin typeface="+mj-lt"/>
              <a:cs typeface="Calibri" panose="020F0502020204030204" pitchFamily="34" charset="0"/>
            </a:endParaRPr>
          </a:p>
          <a:p>
            <a:pPr marL="971550" lvl="1" indent="-514350">
              <a:lnSpc>
                <a:spcPct val="120000"/>
              </a:lnSpc>
              <a:spcBef>
                <a:spcPts val="0"/>
              </a:spcBef>
              <a:buClr>
                <a:schemeClr val="tx1"/>
              </a:buClr>
              <a:buSzPct val="100000"/>
              <a:buFont typeface="+mj-lt"/>
              <a:buAutoNum type="alphaLcPeriod"/>
            </a:pPr>
            <a:endParaRPr lang="en-GB" sz="2800" dirty="0">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endParaRPr lang="en-GB" sz="3200" dirty="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ru-RU" dirty="0"/>
              <a:t>29 декабря 2020 г.</a:t>
            </a:r>
            <a:endParaRPr lang="en-US" dirty="0"/>
          </a:p>
        </p:txBody>
      </p:sp>
      <p:sp>
        <p:nvSpPr>
          <p:cNvPr id="5" name="object 7">
            <a:extLst>
              <a:ext uri="{FF2B5EF4-FFF2-40B4-BE49-F238E27FC236}">
                <a16:creationId xmlns:a16="http://schemas.microsoft.com/office/drawing/2014/main" id="{5B3D2BE0-4961-4DDC-8C37-3F6A0BD6F393}"/>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10D630CF-3B4F-4796-AA1E-637CEEA8E060}"/>
              </a:ext>
            </a:extLst>
          </p:cNvPr>
          <p:cNvPicPr>
            <a:picLocks noChangeAspect="1"/>
          </p:cNvPicPr>
          <p:nvPr/>
        </p:nvPicPr>
        <p:blipFill>
          <a:blip r:embed="rId3"/>
          <a:stretch>
            <a:fillRect/>
          </a:stretch>
        </p:blipFill>
        <p:spPr>
          <a:xfrm>
            <a:off x="2258584" y="6602115"/>
            <a:ext cx="2889754" cy="304826"/>
          </a:xfrm>
          <a:prstGeom prst="rect">
            <a:avLst/>
          </a:prstGeom>
        </p:spPr>
      </p:pic>
      <p:sp>
        <p:nvSpPr>
          <p:cNvPr id="7" name="object 7">
            <a:extLst>
              <a:ext uri="{FF2B5EF4-FFF2-40B4-BE49-F238E27FC236}">
                <a16:creationId xmlns:a16="http://schemas.microsoft.com/office/drawing/2014/main" id="{0D6D5CD8-9A34-4C08-B21E-D9BCDAAD5E46}"/>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ru-RU">
                <a:latin typeface="Arial"/>
                <a:cs typeface="Arial"/>
              </a:rPr>
              <a:t>Группа руководства учениями</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965200" y="834118"/>
            <a:ext cx="9966960" cy="5465750"/>
          </a:xfrm>
        </p:spPr>
        <p:txBody>
          <a:bodyPr>
            <a:noAutofit/>
          </a:bodyPr>
          <a:lstStyle/>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a:p>
            <a:pPr marL="0" lvl="0" indent="0">
              <a:lnSpc>
                <a:spcPct val="100000"/>
              </a:lnSpc>
              <a:spcBef>
                <a:spcPts val="700"/>
              </a:spcBef>
              <a:buClr>
                <a:schemeClr val="tx1"/>
              </a:buClr>
              <a:buSzPct val="100000"/>
              <a:buNone/>
            </a:pPr>
            <a:r>
              <a:rPr lang="ru-RU" sz="2600" b="1">
                <a:solidFill>
                  <a:schemeClr val="accent3"/>
                </a:solidFill>
                <a:latin typeface="+mj-lt"/>
                <a:cs typeface="Calibri" panose="020F0502020204030204" pitchFamily="34" charset="0"/>
              </a:rPr>
              <a:t>Функции</a:t>
            </a:r>
          </a:p>
          <a:p>
            <a:pPr marL="0" lvl="0" indent="0">
              <a:lnSpc>
                <a:spcPct val="100000"/>
              </a:lnSpc>
              <a:spcBef>
                <a:spcPts val="700"/>
              </a:spcBef>
              <a:buClr>
                <a:schemeClr val="tx1"/>
              </a:buClr>
              <a:buSzPct val="100000"/>
              <a:buNone/>
            </a:pPr>
            <a:endParaRPr lang="en-US" sz="2600" b="1">
              <a:solidFill>
                <a:schemeClr val="accent3"/>
              </a:solidFill>
              <a:latin typeface="+mj-lt"/>
              <a:cs typeface="Calibri" panose="020F0502020204030204" pitchFamily="34" charset="0"/>
            </a:endParaRPr>
          </a:p>
          <a:p>
            <a:pPr marL="0" lvl="0" indent="0">
              <a:lnSpc>
                <a:spcPct val="150000"/>
              </a:lnSpc>
              <a:spcBef>
                <a:spcPts val="700"/>
              </a:spcBef>
              <a:buClr>
                <a:schemeClr val="tx1"/>
              </a:buClr>
              <a:buSzPct val="100000"/>
              <a:buNone/>
            </a:pPr>
            <a:r>
              <a:rPr lang="ru-RU" sz="2600">
                <a:latin typeface="+mj-lt"/>
                <a:cs typeface="Calibri" panose="020F0502020204030204" pitchFamily="34" charset="0"/>
              </a:rPr>
              <a:t>Координация: (указать имя/имена)</a:t>
            </a:r>
          </a:p>
          <a:p>
            <a:pPr marL="0" lvl="0" indent="0">
              <a:lnSpc>
                <a:spcPct val="150000"/>
              </a:lnSpc>
              <a:spcBef>
                <a:spcPts val="700"/>
              </a:spcBef>
              <a:buClr>
                <a:schemeClr val="tx1"/>
              </a:buClr>
              <a:buSzPct val="100000"/>
              <a:buNone/>
            </a:pPr>
            <a:r>
              <a:rPr lang="ru-RU" sz="2600">
                <a:latin typeface="+mj-lt"/>
                <a:cs typeface="Calibri" panose="020F0502020204030204" pitchFamily="34" charset="0"/>
              </a:rPr>
              <a:t>Проверяющий/Докладчик: (указать имя/имена) </a:t>
            </a:r>
          </a:p>
          <a:p>
            <a:pPr marL="0" lvl="0" indent="0">
              <a:lnSpc>
                <a:spcPct val="150000"/>
              </a:lnSpc>
              <a:spcBef>
                <a:spcPts val="700"/>
              </a:spcBef>
              <a:buClr>
                <a:schemeClr val="tx1"/>
              </a:buClr>
              <a:buSzPct val="100000"/>
              <a:buNone/>
            </a:pPr>
            <a:r>
              <a:rPr lang="ru-RU" sz="2600">
                <a:latin typeface="+mj-lt"/>
                <a:cs typeface="Calibri" panose="020F0502020204030204" pitchFamily="34" charset="0"/>
              </a:rPr>
              <a:t>Наблюдатели: (если предусмотрены)</a:t>
            </a:r>
          </a:p>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ru-RU" dirty="0"/>
              <a:t>29 декабря 2020 г.</a:t>
            </a:r>
            <a:endParaRPr lang="en-US" dirty="0"/>
          </a:p>
        </p:txBody>
      </p:sp>
      <p:sp>
        <p:nvSpPr>
          <p:cNvPr id="5" name="object 7">
            <a:extLst>
              <a:ext uri="{FF2B5EF4-FFF2-40B4-BE49-F238E27FC236}">
                <a16:creationId xmlns:a16="http://schemas.microsoft.com/office/drawing/2014/main" id="{DF4C24FC-9112-49DB-B3EE-D610F1FC03AC}"/>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81D775B7-6AAD-4F79-A12F-48660C12030C}"/>
              </a:ext>
            </a:extLst>
          </p:cNvPr>
          <p:cNvPicPr>
            <a:picLocks noChangeAspect="1"/>
          </p:cNvPicPr>
          <p:nvPr/>
        </p:nvPicPr>
        <p:blipFill>
          <a:blip r:embed="rId3"/>
          <a:stretch>
            <a:fillRect/>
          </a:stretch>
        </p:blipFill>
        <p:spPr>
          <a:xfrm>
            <a:off x="2258584" y="6602115"/>
            <a:ext cx="2889754" cy="304826"/>
          </a:xfrm>
          <a:prstGeom prst="rect">
            <a:avLst/>
          </a:prstGeom>
        </p:spPr>
      </p:pic>
      <p:sp>
        <p:nvSpPr>
          <p:cNvPr id="7" name="object 7">
            <a:extLst>
              <a:ext uri="{FF2B5EF4-FFF2-40B4-BE49-F238E27FC236}">
                <a16:creationId xmlns:a16="http://schemas.microsoft.com/office/drawing/2014/main" id="{18C11E10-D70C-47C5-9CB6-AB324E4D7F1C}"/>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52779" y="-8247"/>
            <a:ext cx="11715169" cy="581340"/>
          </a:xfrm>
        </p:spPr>
        <p:txBody>
          <a:bodyPr>
            <a:normAutofit fontScale="90000"/>
          </a:bodyPr>
          <a:lstStyle/>
          <a:p>
            <a:r>
              <a:rPr lang="ru-RU" dirty="0"/>
              <a:t>ПРАВИЛА ПРОВЕДЕНИЯ КАБИНЕТНЫХ УЧЕНИЙ</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29 декабря 2020 г.</a:t>
            </a: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13451" y="648965"/>
            <a:ext cx="6100703" cy="2927245"/>
          </a:xfrm>
        </p:spPr>
        <p:txBody>
          <a:bodyPr>
            <a:noAutofit/>
          </a:bodyPr>
          <a:lstStyle/>
          <a:p>
            <a:pPr marL="447675" indent="-355600">
              <a:lnSpc>
                <a:spcPct val="100000"/>
              </a:lnSpc>
              <a:spcBef>
                <a:spcPts val="700"/>
              </a:spcBef>
              <a:buClr>
                <a:schemeClr val="accent1"/>
              </a:buClr>
              <a:buSzPct val="150000"/>
              <a:tabLst>
                <a:tab pos="447675" algn="l"/>
              </a:tabLst>
            </a:pPr>
            <a:r>
              <a:rPr lang="ru-RU" sz="2400" dirty="0">
                <a:latin typeface="+mn-lt"/>
                <a:cs typeface="Calibri" panose="020F0502020204030204" pitchFamily="34" charset="0"/>
              </a:rPr>
              <a:t>Это не индивидуальное тестирование</a:t>
            </a:r>
          </a:p>
          <a:p>
            <a:pPr marL="447675" indent="-355600">
              <a:lnSpc>
                <a:spcPct val="100000"/>
              </a:lnSpc>
              <a:spcBef>
                <a:spcPts val="700"/>
              </a:spcBef>
              <a:buClr>
                <a:schemeClr val="accent1"/>
              </a:buClr>
              <a:buSzPct val="150000"/>
              <a:tabLst>
                <a:tab pos="447675" algn="l"/>
              </a:tabLst>
            </a:pPr>
            <a:r>
              <a:rPr lang="ru-RU" sz="2400" dirty="0">
                <a:latin typeface="+mn-lt"/>
                <a:cs typeface="Calibri" panose="020F0502020204030204" pitchFamily="34" charset="0"/>
              </a:rPr>
              <a:t>Проявляйте уважение к мнению коллег</a:t>
            </a:r>
          </a:p>
          <a:p>
            <a:pPr marL="447675" lvl="0" indent="-355600">
              <a:lnSpc>
                <a:spcPct val="100000"/>
              </a:lnSpc>
              <a:spcBef>
                <a:spcPts val="700"/>
              </a:spcBef>
              <a:buClr>
                <a:srgbClr val="A24B19"/>
              </a:buClr>
              <a:buSzPct val="150000"/>
              <a:tabLst>
                <a:tab pos="895350" algn="l"/>
              </a:tabLst>
            </a:pPr>
            <a:r>
              <a:rPr lang="ru-RU" sz="2400" dirty="0">
                <a:solidFill>
                  <a:prstClr val="black"/>
                </a:solidFill>
                <a:latin typeface="+mn-lt"/>
                <a:cs typeface="Calibri" panose="020F0502020204030204" pitchFamily="34" charset="0"/>
              </a:rPr>
              <a:t>Отвечайте, как вы бы ответили в действительности, и предоставляйте другим возможность делать то же самое</a:t>
            </a:r>
          </a:p>
          <a:p>
            <a:pPr marL="447675" lvl="0" indent="-355600">
              <a:lnSpc>
                <a:spcPct val="100000"/>
              </a:lnSpc>
              <a:spcBef>
                <a:spcPts val="700"/>
              </a:spcBef>
              <a:buClr>
                <a:srgbClr val="A24B19"/>
              </a:buClr>
              <a:buSzPct val="150000"/>
              <a:tabLst>
                <a:tab pos="895350" algn="l"/>
              </a:tabLst>
            </a:pPr>
            <a:r>
              <a:rPr lang="ru-RU" sz="2400" dirty="0">
                <a:solidFill>
                  <a:prstClr val="black"/>
                </a:solidFill>
                <a:latin typeface="+mn-lt"/>
                <a:cs typeface="Calibri" panose="020F0502020204030204" pitchFamily="34" charset="0"/>
              </a:rPr>
              <a:t>Данные учения проводятся в безопасном и закрытом режиме, то есть все, что обсуждается, остается в этой комнате</a:t>
            </a:r>
          </a:p>
        </p:txBody>
      </p:sp>
      <p:sp>
        <p:nvSpPr>
          <p:cNvPr id="11" name="Rectangle 10">
            <a:extLst>
              <a:ext uri="{FF2B5EF4-FFF2-40B4-BE49-F238E27FC236}">
                <a16:creationId xmlns:a16="http://schemas.microsoft.com/office/drawing/2014/main" id="{419380E7-D614-49B3-BF88-86FB25F1FAB5}"/>
              </a:ext>
            </a:extLst>
          </p:cNvPr>
          <p:cNvSpPr/>
          <p:nvPr/>
        </p:nvSpPr>
        <p:spPr>
          <a:xfrm>
            <a:off x="112937" y="5038627"/>
            <a:ext cx="11794851" cy="1290097"/>
          </a:xfrm>
          <a:prstGeom prst="rect">
            <a:avLst/>
          </a:prstGeom>
        </p:spPr>
        <p:txBody>
          <a:bodyPr wrap="square" lIns="91440" tIns="45720" rIns="91440" bIns="45720" anchor="t">
            <a:spAutoFit/>
          </a:bodyPr>
          <a:lstStyle/>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ru-RU" sz="2400" b="0" i="0" u="none" strike="noStrike" cap="none" normalizeH="0" baseline="0" noProof="0" dirty="0">
                <a:ln>
                  <a:noFill/>
                </a:ln>
                <a:solidFill>
                  <a:prstClr val="black"/>
                </a:solidFill>
                <a:uLnTx/>
                <a:uFillTx/>
                <a:latin typeface="Arial" panose="020B0604020202020204"/>
                <a:ea typeface="+mn-ea"/>
                <a:cs typeface="Calibri"/>
              </a:rPr>
              <a:t>Для подготовки ответов следует обращаться к существующим информационным ресурсам (таким как планы, руководства и правила)</a:t>
            </a: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ru-RU" sz="2400" b="0" i="0" u="none" strike="noStrike" cap="none" normalizeH="0" baseline="0" noProof="0" dirty="0">
                <a:ln>
                  <a:noFill/>
                </a:ln>
                <a:solidFill>
                  <a:prstClr val="black"/>
                </a:solidFill>
                <a:uLnTx/>
                <a:uFillTx/>
                <a:latin typeface="Arial" panose="020B0604020202020204"/>
                <a:ea typeface="+mn-ea"/>
                <a:cs typeface="Calibri"/>
              </a:rPr>
              <a:t>Сосредоточьтесь на решении задач</a:t>
            </a: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33337" y="815275"/>
            <a:ext cx="5756045" cy="3838548"/>
          </a:xfrm>
          <a:prstGeom prst="rect">
            <a:avLst/>
          </a:prstGeom>
          <a:noFill/>
          <a:extLst>
            <a:ext uri="{909E8E84-426E-40DD-AFC4-6F175D3DCCD1}">
              <a14:hiddenFill xmlns:a14="http://schemas.microsoft.com/office/drawing/2010/main">
                <a:solidFill>
                  <a:srgbClr val="FFFFFF"/>
                </a:solidFill>
              </a14:hiddenFill>
            </a:ext>
          </a:extLst>
        </p:spPr>
      </p:pic>
      <p:sp>
        <p:nvSpPr>
          <p:cNvPr id="8" name="object 7">
            <a:extLst>
              <a:ext uri="{FF2B5EF4-FFF2-40B4-BE49-F238E27FC236}">
                <a16:creationId xmlns:a16="http://schemas.microsoft.com/office/drawing/2014/main" id="{FA43C183-9BE6-4D11-BD2C-CD58ACE7C0EF}"/>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0" name="Image 9">
            <a:extLst>
              <a:ext uri="{FF2B5EF4-FFF2-40B4-BE49-F238E27FC236}">
                <a16:creationId xmlns:a16="http://schemas.microsoft.com/office/drawing/2014/main" id="{3AF7D24B-7E4D-4C84-8D0D-AE4BC2F56D16}"/>
              </a:ext>
            </a:extLst>
          </p:cNvPr>
          <p:cNvPicPr>
            <a:picLocks noChangeAspect="1"/>
          </p:cNvPicPr>
          <p:nvPr/>
        </p:nvPicPr>
        <p:blipFill>
          <a:blip r:embed="rId3"/>
          <a:stretch>
            <a:fillRect/>
          </a:stretch>
        </p:blipFill>
        <p:spPr>
          <a:xfrm>
            <a:off x="2258584" y="6602115"/>
            <a:ext cx="2889754" cy="304826"/>
          </a:xfrm>
          <a:prstGeom prst="rect">
            <a:avLst/>
          </a:prstGeom>
        </p:spPr>
      </p:pic>
      <p:sp>
        <p:nvSpPr>
          <p:cNvPr id="12" name="object 7">
            <a:extLst>
              <a:ext uri="{FF2B5EF4-FFF2-40B4-BE49-F238E27FC236}">
                <a16:creationId xmlns:a16="http://schemas.microsoft.com/office/drawing/2014/main" id="{C7DE3BE3-20AA-4285-8ED1-A192FA515EAF}"/>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63518" y="4778995"/>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lvl="0" indent="0" algn="ctr" defTabSz="1066800">
              <a:lnSpc>
                <a:spcPct val="90000"/>
              </a:lnSpc>
              <a:spcBef>
                <a:spcPct val="0"/>
              </a:spcBef>
              <a:spcAft>
                <a:spcPct val="35000"/>
              </a:spcAft>
              <a:buNone/>
            </a:pPr>
            <a:r>
              <a:rPr lang="ru-RU" sz="2000" b="1"/>
              <a:t>Подведение итогов «по горячим следам»</a:t>
            </a:r>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lang="ru-RU"/>
              <a:t>Кабинетные учения: правила проведения</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r>
              <a:rPr lang="ru-RU" dirty="0"/>
              <a:t>29 декабря 2020 г.</a:t>
            </a:r>
            <a:endParaRPr lang="en-US" dirty="0"/>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algn="ctr"/>
            <a:endParaRPr lang="en-US" sz="2400" dirty="0">
              <a:solidFill>
                <a:schemeClr val="bg1"/>
              </a:solidFill>
            </a:endParaRPr>
          </a:p>
          <a:p>
            <a:pPr lvl="0" algn="ctr">
              <a:buClr>
                <a:srgbClr val="FFFFFF"/>
              </a:buClr>
              <a:buSzPts val="2400"/>
            </a:pPr>
            <a:r>
              <a:rPr lang="ru-RU" sz="2000" dirty="0">
                <a:solidFill>
                  <a:srgbClr val="FFFFFF"/>
                </a:solidFill>
                <a:ea typeface="Arial"/>
                <a:cs typeface="Arial"/>
                <a:sym typeface="Arial"/>
              </a:rPr>
              <a:t>Это — закрытые учения, разработанные специально для вас.</a:t>
            </a:r>
          </a:p>
          <a:p>
            <a:pPr lvl="0" algn="ctr">
              <a:buClr>
                <a:srgbClr val="FFFFFF"/>
              </a:buClr>
              <a:buSzPts val="2400"/>
            </a:pPr>
            <a:endParaRPr lang="en-US" sz="2000" dirty="0">
              <a:solidFill>
                <a:srgbClr val="FFFFFF"/>
              </a:solidFill>
            </a:endParaRPr>
          </a:p>
          <a:p>
            <a:pPr lvl="0" algn="ctr">
              <a:buClr>
                <a:srgbClr val="FFFFFF"/>
              </a:buClr>
              <a:buSzPts val="2400"/>
            </a:pPr>
            <a:r>
              <a:rPr lang="ru-RU" sz="2000" dirty="0">
                <a:solidFill>
                  <a:srgbClr val="FFFFFF"/>
                </a:solidFill>
                <a:ea typeface="Arial"/>
                <a:cs typeface="Arial"/>
                <a:sym typeface="Arial"/>
              </a:rPr>
              <a:t>Вы можете принять решение о пропуске или добавлении какого-нибудь слайда.</a:t>
            </a:r>
          </a:p>
          <a:p>
            <a:pPr lvl="0" algn="ctr">
              <a:buClr>
                <a:srgbClr val="000000"/>
              </a:buClr>
              <a:buSzPts val="2400"/>
            </a:pPr>
            <a:endParaRPr lang="en-US" sz="2000" dirty="0">
              <a:solidFill>
                <a:srgbClr val="FFFFFF"/>
              </a:solidFill>
              <a:ea typeface="Arial"/>
              <a:cs typeface="Arial"/>
              <a:sym typeface="Arial"/>
            </a:endParaRPr>
          </a:p>
          <a:p>
            <a:pPr algn="ctr">
              <a:buClr>
                <a:srgbClr val="FFFFFF"/>
              </a:buClr>
              <a:buSzPts val="2400"/>
            </a:pPr>
            <a:r>
              <a:rPr lang="ru-RU" sz="2000" dirty="0">
                <a:solidFill>
                  <a:srgbClr val="FFFFFF"/>
                </a:solidFill>
                <a:ea typeface="Arial"/>
                <a:cs typeface="Arial"/>
                <a:sym typeface="Arial"/>
              </a:rPr>
              <a:t>Эта схема будет направлять вас в ходе ряда обсуждений, сосредоточенных на различных сценариях вакцинации </a:t>
            </a:r>
          </a:p>
          <a:p>
            <a:pPr lvl="0" algn="ctr">
              <a:buClr>
                <a:srgbClr val="FFFFFF"/>
              </a:buClr>
              <a:buSzPts val="2400"/>
            </a:pPr>
            <a:r>
              <a:rPr lang="ru-RU" sz="2000" dirty="0">
                <a:solidFill>
                  <a:srgbClr val="FFFFFF"/>
                </a:solidFill>
                <a:ea typeface="Arial"/>
                <a:cs typeface="Arial"/>
                <a:sym typeface="Arial"/>
              </a:rPr>
              <a:t>против COVID-19</a:t>
            </a:r>
            <a:r>
              <a:rPr lang="ru-RU" sz="2400" dirty="0">
                <a:solidFill>
                  <a:srgbClr val="FFFFFF"/>
                </a:solidFill>
                <a:ea typeface="Arial"/>
                <a:cs typeface="Arial"/>
                <a:sym typeface="Arial"/>
              </a:rPr>
              <a:t>. </a:t>
            </a:r>
          </a:p>
          <a:p>
            <a:pPr lvl="0" algn="ctr">
              <a:buClr>
                <a:srgbClr val="FFFFFF"/>
              </a:buClr>
              <a:buSzPts val="3600"/>
            </a:pPr>
            <a:r>
              <a:rPr lang="ru-RU" sz="3400" b="1" dirty="0">
                <a:solidFill>
                  <a:srgbClr val="FFFFFF"/>
                </a:solidFill>
                <a:ea typeface="Arial"/>
                <a:cs typeface="Arial"/>
                <a:sym typeface="Arial"/>
              </a:rPr>
              <a:t>Мы все пришли</a:t>
            </a:r>
          </a:p>
          <a:p>
            <a:pPr lvl="0" algn="ctr">
              <a:buClr>
                <a:srgbClr val="FFFFFF"/>
              </a:buClr>
              <a:buSzPts val="3600"/>
            </a:pPr>
            <a:r>
              <a:rPr lang="ru-RU" sz="3400" b="1" dirty="0">
                <a:solidFill>
                  <a:srgbClr val="FFFFFF"/>
                </a:solidFill>
                <a:ea typeface="Arial"/>
                <a:cs typeface="Arial"/>
                <a:sym typeface="Arial"/>
              </a:rPr>
              <a:t>сюда учиться</a:t>
            </a:r>
          </a:p>
        </p:txBody>
      </p:sp>
      <p:sp>
        <p:nvSpPr>
          <p:cNvPr id="136" name="Freeform: Shape 59">
            <a:extLst>
              <a:ext uri="{FF2B5EF4-FFF2-40B4-BE49-F238E27FC236}">
                <a16:creationId xmlns:a16="http://schemas.microsoft.com/office/drawing/2014/main" id="{9ADF7D14-639B-664A-8CB8-3B46EFA91E8C}"/>
              </a:ext>
            </a:extLst>
          </p:cNvPr>
          <p:cNvSpPr/>
          <p:nvPr/>
        </p:nvSpPr>
        <p:spPr>
          <a:xfrm>
            <a:off x="2632265" y="4790798"/>
            <a:ext cx="2649473"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ru-RU" sz="1600" b="1" dirty="0"/>
              <a:t>Подведение итогов под руковод-</a:t>
            </a:r>
            <a:r>
              <a:rPr lang="ru-RU" sz="1600" b="1" dirty="0" err="1"/>
              <a:t>ством</a:t>
            </a:r>
            <a:r>
              <a:rPr lang="ru-RU" sz="1600" b="1" dirty="0"/>
              <a:t> координатора</a:t>
            </a:r>
          </a:p>
        </p:txBody>
      </p:sp>
      <p:sp>
        <p:nvSpPr>
          <p:cNvPr id="137" name="Freeform: Shape 60">
            <a:extLst>
              <a:ext uri="{FF2B5EF4-FFF2-40B4-BE49-F238E27FC236}">
                <a16:creationId xmlns:a16="http://schemas.microsoft.com/office/drawing/2014/main" id="{814E41E1-4D96-094B-AA6C-E6F35C6067F3}"/>
              </a:ext>
            </a:extLst>
          </p:cNvPr>
          <p:cNvSpPr/>
          <p:nvPr/>
        </p:nvSpPr>
        <p:spPr>
          <a:xfrm>
            <a:off x="4924457" y="47907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ru-RU" sz="2000" b="1" dirty="0" err="1"/>
              <a:t>Планиро-вание</a:t>
            </a:r>
            <a:r>
              <a:rPr lang="ru-RU" sz="2000" b="1" dirty="0"/>
              <a:t> действий</a:t>
            </a:r>
          </a:p>
        </p:txBody>
      </p:sp>
      <p:sp>
        <p:nvSpPr>
          <p:cNvPr id="138" name="Freeform: Shape 11">
            <a:extLst>
              <a:ext uri="{FF2B5EF4-FFF2-40B4-BE49-F238E27FC236}">
                <a16:creationId xmlns:a16="http://schemas.microsoft.com/office/drawing/2014/main" id="{DF23B482-7284-3B49-856D-432C8DC65B8E}"/>
              </a:ext>
            </a:extLst>
          </p:cNvPr>
          <p:cNvSpPr/>
          <p:nvPr/>
        </p:nvSpPr>
        <p:spPr>
          <a:xfrm>
            <a:off x="464775"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ru-RU" sz="2000" dirty="0"/>
              <a:t>вопросы и </a:t>
            </a:r>
            <a:r>
              <a:rPr lang="ru-RU" sz="2000" dirty="0" err="1"/>
              <a:t>обсужде-ние</a:t>
            </a:r>
            <a:r>
              <a:rPr lang="ru-RU" sz="2000" dirty="0"/>
              <a:t> (4)</a:t>
            </a: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2242556" y="2816945"/>
            <a:ext cx="1644635" cy="1644635"/>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ru-RU" sz="2000" b="1" dirty="0" err="1"/>
                <a:t>обновле-ние</a:t>
              </a:r>
              <a:r>
                <a:rPr lang="ru-RU" sz="2000" b="1" dirty="0"/>
                <a:t> сценария 4</a:t>
              </a:r>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4036923" y="2817024"/>
            <a:ext cx="1644635"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lvl="0" indent="0" algn="ctr" defTabSz="311150">
                <a:lnSpc>
                  <a:spcPct val="90000"/>
                </a:lnSpc>
                <a:spcBef>
                  <a:spcPct val="0"/>
                </a:spcBef>
                <a:spcAft>
                  <a:spcPct val="35000"/>
                </a:spcAft>
                <a:buNone/>
              </a:pPr>
              <a:r>
                <a:rPr lang="ru-RU" sz="2000" dirty="0"/>
                <a:t>вопросы и </a:t>
              </a:r>
              <a:r>
                <a:rPr lang="ru-RU" sz="2000" dirty="0" err="1"/>
                <a:t>обсужде-ние</a:t>
              </a:r>
              <a:r>
                <a:rPr lang="ru-RU" sz="2000" dirty="0"/>
                <a:t> (3)</a:t>
              </a: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5850069" y="2809084"/>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ru-RU" sz="2000" b="1" dirty="0" err="1"/>
                <a:t>обновле-ние</a:t>
              </a:r>
              <a:r>
                <a:rPr lang="ru-RU" sz="2000" b="1" dirty="0"/>
                <a:t> сценария 3</a:t>
              </a:r>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5833736" y="985391"/>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ru-RU" sz="2000" dirty="0"/>
                <a:t>вопросы и </a:t>
              </a:r>
              <a:r>
                <a:rPr lang="ru-RU" sz="2000" dirty="0" err="1"/>
                <a:t>обсужде-ние</a:t>
              </a:r>
              <a:r>
                <a:rPr lang="ru-RU" sz="2000" dirty="0"/>
                <a:t> (2)</a:t>
              </a: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4025263" y="926360"/>
            <a:ext cx="1644635" cy="164463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ru-RU" sz="2000" b="1" dirty="0" err="1"/>
                <a:t>обновле-ние</a:t>
              </a:r>
              <a:r>
                <a:rPr lang="ru-RU" sz="2000" b="1" dirty="0"/>
                <a:t> сценария 2</a:t>
              </a:r>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2223328" y="926360"/>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a:lnSpc>
                  <a:spcPct val="90000"/>
                </a:lnSpc>
                <a:spcBef>
                  <a:spcPct val="0"/>
                </a:spcBef>
                <a:spcAft>
                  <a:spcPct val="35000"/>
                </a:spcAft>
                <a:buNone/>
              </a:pPr>
              <a:r>
                <a:rPr lang="ru-RU" sz="2000" dirty="0"/>
                <a:t>вопросы и </a:t>
              </a:r>
              <a:r>
                <a:rPr lang="ru-RU" sz="2000" dirty="0" err="1"/>
                <a:t>обсужде-ние</a:t>
              </a:r>
              <a:r>
                <a:rPr lang="ru-RU" sz="2000" dirty="0"/>
                <a:t> (1)</a:t>
              </a:r>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408547" y="926360"/>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ru-RU" sz="1850" b="1" dirty="0"/>
                <a:t>сценарий 1</a:t>
              </a:r>
            </a:p>
          </p:txBody>
        </p:sp>
      </p:grpSp>
      <p:sp>
        <p:nvSpPr>
          <p:cNvPr id="31" name="object 7">
            <a:extLst>
              <a:ext uri="{FF2B5EF4-FFF2-40B4-BE49-F238E27FC236}">
                <a16:creationId xmlns:a16="http://schemas.microsoft.com/office/drawing/2014/main" id="{6C3E3B08-F578-4C68-B0C6-1402C34BBAF2}"/>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32" name="Image 31">
            <a:extLst>
              <a:ext uri="{FF2B5EF4-FFF2-40B4-BE49-F238E27FC236}">
                <a16:creationId xmlns:a16="http://schemas.microsoft.com/office/drawing/2014/main" id="{2E620C2F-0A35-4055-AAF6-7AAA60661BD0}"/>
              </a:ext>
            </a:extLst>
          </p:cNvPr>
          <p:cNvPicPr>
            <a:picLocks noChangeAspect="1"/>
          </p:cNvPicPr>
          <p:nvPr/>
        </p:nvPicPr>
        <p:blipFill>
          <a:blip r:embed="rId3"/>
          <a:stretch>
            <a:fillRect/>
          </a:stretch>
        </p:blipFill>
        <p:spPr>
          <a:xfrm>
            <a:off x="2269309" y="6607154"/>
            <a:ext cx="2889754" cy="304826"/>
          </a:xfrm>
          <a:prstGeom prst="rect">
            <a:avLst/>
          </a:prstGeom>
        </p:spPr>
      </p:pic>
      <p:sp>
        <p:nvSpPr>
          <p:cNvPr id="33" name="object 7">
            <a:extLst>
              <a:ext uri="{FF2B5EF4-FFF2-40B4-BE49-F238E27FC236}">
                <a16:creationId xmlns:a16="http://schemas.microsoft.com/office/drawing/2014/main" id="{E67B4760-C2D4-4CB3-AF80-BFC3FA5E7808}"/>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ru-RU"/>
              <a:t>Вопросы</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r>
              <a:rPr lang="ru-RU" dirty="0"/>
              <a:t>29 декабря 2020 г.</a:t>
            </a:r>
            <a:endParaRPr lang="en-US" dirty="0"/>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2825885" y="2084832"/>
            <a:ext cx="2861682" cy="2554545"/>
          </a:xfrm>
          <a:prstGeom prst="rect">
            <a:avLst/>
          </a:prstGeom>
          <a:noFill/>
        </p:spPr>
        <p:txBody>
          <a:bodyPr wrap="none" rtlCol="0">
            <a:spAutoFit/>
          </a:bodyPr>
          <a:lstStyle/>
          <a:p>
            <a:pPr algn="r">
              <a:buClr>
                <a:srgbClr val="DD8047"/>
              </a:buClr>
              <a:buSzPct val="60000"/>
            </a:pPr>
            <a:r>
              <a:rPr lang="ru-RU" sz="4000" b="1">
                <a:solidFill>
                  <a:srgbClr val="0070C0"/>
                </a:solidFill>
                <a:latin typeface="+mj-lt"/>
                <a:cs typeface="Calibri" panose="020F0502020204030204" pitchFamily="34" charset="0"/>
              </a:rPr>
              <a:t>ЕСТЬ</a:t>
            </a:r>
          </a:p>
          <a:p>
            <a:pPr algn="r">
              <a:buClr>
                <a:srgbClr val="DD8047"/>
              </a:buClr>
              <a:buSzPct val="60000"/>
            </a:pPr>
            <a:r>
              <a:rPr lang="ru-RU" sz="4000" b="1">
                <a:solidFill>
                  <a:srgbClr val="0070C0"/>
                </a:solidFill>
                <a:latin typeface="+mj-lt"/>
                <a:cs typeface="Calibri" panose="020F0502020204030204" pitchFamily="34" charset="0"/>
              </a:rPr>
              <a:t>ЛИ</a:t>
            </a:r>
          </a:p>
          <a:p>
            <a:pPr algn="r">
              <a:buClr>
                <a:srgbClr val="DD8047"/>
              </a:buClr>
              <a:buSzPct val="60000"/>
            </a:pPr>
            <a:r>
              <a:rPr lang="ru-RU" sz="4000" b="1">
                <a:solidFill>
                  <a:srgbClr val="0070C0"/>
                </a:solidFill>
                <a:latin typeface="+mj-lt"/>
                <a:cs typeface="Calibri" panose="020F0502020204030204" pitchFamily="34" charset="0"/>
              </a:rPr>
              <a:t>ВОПРОСЫ</a:t>
            </a:r>
          </a:p>
          <a:p>
            <a:pPr algn="r">
              <a:buClr>
                <a:srgbClr val="DD8047"/>
              </a:buClr>
              <a:buSzPct val="60000"/>
            </a:pPr>
            <a:r>
              <a:rPr lang="ru-RU" sz="4000" b="1">
                <a:solidFill>
                  <a:srgbClr val="0070C0"/>
                </a:solidFill>
                <a:latin typeface="+mj-lt"/>
                <a:cs typeface="Calibri" panose="020F0502020204030204" pitchFamily="34" charset="0"/>
              </a:rPr>
              <a:t>ДО НАЧАЛА УЧЕНИЙ</a:t>
            </a:r>
          </a:p>
        </p:txBody>
      </p:sp>
      <p:sp>
        <p:nvSpPr>
          <p:cNvPr id="6" name="object 7">
            <a:extLst>
              <a:ext uri="{FF2B5EF4-FFF2-40B4-BE49-F238E27FC236}">
                <a16:creationId xmlns:a16="http://schemas.microsoft.com/office/drawing/2014/main" id="{7796D356-DB50-48E0-B9D5-08075C3305CF}"/>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age 8">
            <a:extLst>
              <a:ext uri="{FF2B5EF4-FFF2-40B4-BE49-F238E27FC236}">
                <a16:creationId xmlns:a16="http://schemas.microsoft.com/office/drawing/2014/main" id="{8DFC0A59-6F25-4C20-8D0D-D362ACE5A6E0}"/>
              </a:ext>
            </a:extLst>
          </p:cNvPr>
          <p:cNvPicPr>
            <a:picLocks noChangeAspect="1"/>
          </p:cNvPicPr>
          <p:nvPr/>
        </p:nvPicPr>
        <p:blipFill>
          <a:blip r:embed="rId4"/>
          <a:stretch>
            <a:fillRect/>
          </a:stretch>
        </p:blipFill>
        <p:spPr>
          <a:xfrm>
            <a:off x="2258584" y="6602115"/>
            <a:ext cx="2889754" cy="304826"/>
          </a:xfrm>
          <a:prstGeom prst="rect">
            <a:avLst/>
          </a:prstGeom>
        </p:spPr>
      </p:pic>
      <p:sp>
        <p:nvSpPr>
          <p:cNvPr id="10" name="object 7">
            <a:extLst>
              <a:ext uri="{FF2B5EF4-FFF2-40B4-BE49-F238E27FC236}">
                <a16:creationId xmlns:a16="http://schemas.microsoft.com/office/drawing/2014/main" id="{9AF7B073-C4AF-4B5E-8B54-974CA62BF5F9}"/>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 y="291323"/>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101372"/>
            <a:ext cx="6096000" cy="2766023"/>
          </a:xfrm>
        </p:spPr>
        <p:txBody>
          <a:bodyPr>
            <a:noAutofit/>
          </a:bodyPr>
          <a:lstStyle/>
          <a:p>
            <a:pPr algn="l"/>
            <a:r>
              <a:rPr lang="ru-RU" sz="4400" b="1">
                <a:solidFill>
                  <a:schemeClr val="bg1"/>
                </a:solidFill>
                <a:latin typeface="Arial" panose="020B0604020202020204" pitchFamily="34" charset="0"/>
                <a:cs typeface="Arial" panose="020B0604020202020204" pitchFamily="34" charset="0"/>
              </a:rPr>
              <a:t>НОВЫЙ КОРОНАВИРУС </a:t>
            </a:r>
            <a:br>
              <a:rPr lang="ru-RU" sz="4400" b="1">
                <a:solidFill>
                  <a:schemeClr val="bg1"/>
                </a:solidFill>
                <a:latin typeface="Arial" panose="020B0604020202020204" pitchFamily="34" charset="0"/>
                <a:cs typeface="Arial" panose="020B0604020202020204" pitchFamily="34" charset="0"/>
              </a:rPr>
            </a:br>
            <a:r>
              <a:rPr lang="ru-RU" sz="4400" b="1">
                <a:solidFill>
                  <a:schemeClr val="bg1"/>
                </a:solidFill>
                <a:latin typeface="Arial" panose="020B0604020202020204" pitchFamily="34" charset="0"/>
                <a:cs typeface="Arial" panose="020B0604020202020204" pitchFamily="34" charset="0"/>
              </a:rPr>
              <a:t>(COVID-19) </a:t>
            </a:r>
            <a:br>
              <a:rPr lang="ru-RU" sz="4400" b="1">
                <a:solidFill>
                  <a:schemeClr val="bg1"/>
                </a:solidFill>
                <a:latin typeface="Arial" panose="020B0604020202020204" pitchFamily="34" charset="0"/>
                <a:cs typeface="Arial" panose="020B0604020202020204" pitchFamily="34" charset="0"/>
              </a:rPr>
            </a:br>
            <a:endParaRPr lang="ru-RU" sz="4400" b="1">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5015042"/>
            <a:ext cx="4306277" cy="1065066"/>
          </a:xfrm>
        </p:spPr>
        <p:txBody>
          <a:bodyPr>
            <a:normAutofit fontScale="85000" lnSpcReduction="10000"/>
          </a:bodyPr>
          <a:lstStyle/>
          <a:p>
            <a:r>
              <a:rPr lang="ru-RU" sz="3600" b="1" dirty="0">
                <a:solidFill>
                  <a:srgbClr val="0092CB"/>
                </a:solidFill>
              </a:rPr>
              <a:t>НАЗВАНИЕ СТРАНЫ</a:t>
            </a:r>
          </a:p>
          <a:p>
            <a:r>
              <a:rPr lang="ru-RU" sz="2000" b="1" dirty="0">
                <a:solidFill>
                  <a:srgbClr val="0092CB"/>
                </a:solidFill>
              </a:rPr>
              <a:t>Дата и место</a:t>
            </a: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4" cstate="email">
            <a:extLst>
              <a:ext uri="{28A0092B-C50C-407E-A947-70E740481C1C}">
                <a14:useLocalDpi xmlns:a14="http://schemas.microsoft.com/office/drawing/2010/main"/>
              </a:ext>
            </a:extLst>
          </a:blip>
          <a:srcRect/>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923219" y="3720323"/>
            <a:ext cx="6096000" cy="1938992"/>
          </a:xfrm>
          <a:prstGeom prst="rect">
            <a:avLst/>
          </a:prstGeom>
        </p:spPr>
        <p:txBody>
          <a:bodyPr>
            <a:spAutoFit/>
          </a:bodyPr>
          <a:lstStyle/>
          <a:p>
            <a:pPr lvl="0" algn="r"/>
            <a:r>
              <a:rPr lang="ru-RU" sz="2000" b="1" dirty="0">
                <a:solidFill>
                  <a:srgbClr val="D86422"/>
                </a:solidFill>
                <a:latin typeface="Arial" panose="020B0604020202020204" pitchFamily="34" charset="0"/>
                <a:cs typeface="Arial" panose="020B0604020202020204" pitchFamily="34" charset="0"/>
              </a:rPr>
              <a:t>НАЦИОНАЛЬНЫЙ ПЛАН </a:t>
            </a:r>
          </a:p>
          <a:p>
            <a:pPr lvl="0" algn="r"/>
            <a:r>
              <a:rPr lang="ru-RU" sz="2000" b="1" dirty="0">
                <a:solidFill>
                  <a:srgbClr val="D86422"/>
                </a:solidFill>
                <a:latin typeface="Arial" panose="020B0604020202020204" pitchFamily="34" charset="0"/>
                <a:cs typeface="Arial" panose="020B0604020202020204" pitchFamily="34" charset="0"/>
              </a:rPr>
              <a:t>РАСПРЕДЕЛЕНИЯ </a:t>
            </a:r>
          </a:p>
          <a:p>
            <a:pPr lvl="0" algn="r"/>
            <a:r>
              <a:rPr lang="ru-RU" sz="2000" b="1" dirty="0">
                <a:solidFill>
                  <a:srgbClr val="D86422"/>
                </a:solidFill>
                <a:latin typeface="Arial" panose="020B0604020202020204" pitchFamily="34" charset="0"/>
                <a:cs typeface="Arial" panose="020B0604020202020204" pitchFamily="34" charset="0"/>
              </a:rPr>
              <a:t>ВАКЦИН И </a:t>
            </a:r>
          </a:p>
          <a:p>
            <a:pPr lvl="0" algn="r"/>
            <a:r>
              <a:rPr lang="ru-RU" sz="2000" b="1" dirty="0">
                <a:solidFill>
                  <a:srgbClr val="D86422"/>
                </a:solidFill>
                <a:latin typeface="Arial" panose="020B0604020202020204" pitchFamily="34" charset="0"/>
                <a:cs typeface="Arial" panose="020B0604020202020204" pitchFamily="34" charset="0"/>
              </a:rPr>
              <a:t>ВАКЦИНАЦИИ </a:t>
            </a:r>
          </a:p>
          <a:p>
            <a:pPr lvl="0" algn="r"/>
            <a:r>
              <a:rPr lang="ru-RU" sz="2000" b="1" dirty="0">
                <a:solidFill>
                  <a:srgbClr val="D86422"/>
                </a:solidFill>
                <a:latin typeface="Arial" panose="020B0604020202020204" pitchFamily="34" charset="0"/>
                <a:cs typeface="Arial" panose="020B0604020202020204" pitchFamily="34" charset="0"/>
              </a:rPr>
              <a:t>(НПРВ) — </a:t>
            </a:r>
          </a:p>
          <a:p>
            <a:pPr lvl="0" algn="r"/>
            <a:r>
              <a:rPr lang="ru-RU" sz="2000" b="1" dirty="0">
                <a:solidFill>
                  <a:srgbClr val="D86422"/>
                </a:solidFill>
                <a:latin typeface="Arial" panose="020B0604020202020204" pitchFamily="34" charset="0"/>
                <a:cs typeface="Arial" panose="020B0604020202020204" pitchFamily="34" charset="0"/>
              </a:rPr>
              <a:t>ИМИТАЦИОННЫЕ УЧЕНИЯ</a:t>
            </a:r>
          </a:p>
        </p:txBody>
      </p:sp>
      <p:pic>
        <p:nvPicPr>
          <p:cNvPr id="3" name="Image 2">
            <a:extLst>
              <a:ext uri="{FF2B5EF4-FFF2-40B4-BE49-F238E27FC236}">
                <a16:creationId xmlns:a16="http://schemas.microsoft.com/office/drawing/2014/main" id="{6B94B0C4-F43A-4BDC-9E13-A92222845863}"/>
              </a:ext>
            </a:extLst>
          </p:cNvPr>
          <p:cNvPicPr>
            <a:picLocks noChangeAspect="1"/>
          </p:cNvPicPr>
          <p:nvPr/>
        </p:nvPicPr>
        <p:blipFill>
          <a:blip r:embed="rId6"/>
          <a:stretch>
            <a:fillRect/>
          </a:stretch>
        </p:blipFill>
        <p:spPr>
          <a:xfrm>
            <a:off x="5518150" y="6360980"/>
            <a:ext cx="405069" cy="207728"/>
          </a:xfrm>
          <a:prstGeom prst="rect">
            <a:avLst/>
          </a:prstGeom>
        </p:spPr>
      </p:pic>
      <p:pic>
        <p:nvPicPr>
          <p:cNvPr id="12" name="Image 11">
            <a:extLst>
              <a:ext uri="{FF2B5EF4-FFF2-40B4-BE49-F238E27FC236}">
                <a16:creationId xmlns:a16="http://schemas.microsoft.com/office/drawing/2014/main" id="{2FF30FAC-4273-40DF-A202-D3E7884EC156}"/>
              </a:ext>
            </a:extLst>
          </p:cNvPr>
          <p:cNvPicPr>
            <a:picLocks noChangeAspect="1"/>
          </p:cNvPicPr>
          <p:nvPr/>
        </p:nvPicPr>
        <p:blipFill>
          <a:blip r:embed="rId7"/>
          <a:stretch>
            <a:fillRect/>
          </a:stretch>
        </p:blipFill>
        <p:spPr>
          <a:xfrm>
            <a:off x="6678022" y="6374810"/>
            <a:ext cx="397250" cy="193898"/>
          </a:xfrm>
          <a:prstGeom prst="rect">
            <a:avLst/>
          </a:prstGeom>
        </p:spPr>
      </p:pic>
      <p:pic>
        <p:nvPicPr>
          <p:cNvPr id="13" name="Image 12">
            <a:extLst>
              <a:ext uri="{FF2B5EF4-FFF2-40B4-BE49-F238E27FC236}">
                <a16:creationId xmlns:a16="http://schemas.microsoft.com/office/drawing/2014/main" id="{0677BA84-1B46-4731-97D0-94EEA6D80794}"/>
              </a:ext>
            </a:extLst>
          </p:cNvPr>
          <p:cNvPicPr>
            <a:picLocks noChangeAspect="1"/>
          </p:cNvPicPr>
          <p:nvPr/>
        </p:nvPicPr>
        <p:blipFill>
          <a:blip r:embed="rId8"/>
          <a:stretch>
            <a:fillRect/>
          </a:stretch>
        </p:blipFill>
        <p:spPr>
          <a:xfrm>
            <a:off x="6030383" y="6350763"/>
            <a:ext cx="520699" cy="192617"/>
          </a:xfrm>
          <a:prstGeom prst="rect">
            <a:avLst/>
          </a:prstGeom>
        </p:spPr>
      </p:pic>
      <p:pic>
        <p:nvPicPr>
          <p:cNvPr id="14" name="Image 13">
            <a:extLst>
              <a:ext uri="{FF2B5EF4-FFF2-40B4-BE49-F238E27FC236}">
                <a16:creationId xmlns:a16="http://schemas.microsoft.com/office/drawing/2014/main" id="{5011E46E-5136-423A-A748-EA5BE37866C2}"/>
              </a:ext>
            </a:extLst>
          </p:cNvPr>
          <p:cNvPicPr>
            <a:picLocks noChangeAspect="1"/>
          </p:cNvPicPr>
          <p:nvPr/>
        </p:nvPicPr>
        <p:blipFill>
          <a:blip r:embed="rId9"/>
          <a:stretch>
            <a:fillRect/>
          </a:stretch>
        </p:blipFill>
        <p:spPr>
          <a:xfrm>
            <a:off x="9733021" y="6226536"/>
            <a:ext cx="2286198" cy="506012"/>
          </a:xfrm>
          <a:prstGeom prst="rect">
            <a:avLst/>
          </a:prstGeom>
        </p:spPr>
      </p:pic>
      <p:sp>
        <p:nvSpPr>
          <p:cNvPr id="7" name="TextBox 6">
            <a:extLst>
              <a:ext uri="{FF2B5EF4-FFF2-40B4-BE49-F238E27FC236}">
                <a16:creationId xmlns:a16="http://schemas.microsoft.com/office/drawing/2014/main" id="{70892972-421C-4B17-A65F-0D4E76777DDA}"/>
              </a:ext>
            </a:extLst>
          </p:cNvPr>
          <p:cNvSpPr txBox="1"/>
          <p:nvPr/>
        </p:nvSpPr>
        <p:spPr>
          <a:xfrm>
            <a:off x="609601" y="6329680"/>
            <a:ext cx="1798320" cy="374461"/>
          </a:xfrm>
          <a:prstGeom prst="rect">
            <a:avLst/>
          </a:prstGeom>
          <a:solidFill>
            <a:schemeClr val="bg1"/>
          </a:solidFill>
          <a:ln>
            <a:noFill/>
          </a:ln>
        </p:spPr>
        <p:txBody>
          <a:bodyPr wrap="square" rtlCol="0">
            <a:spAutoFit/>
          </a:bodyPr>
          <a:lstStyle/>
          <a:p>
            <a:pPr algn="l">
              <a:lnSpc>
                <a:spcPts val="1100"/>
              </a:lnSpc>
              <a:buClr>
                <a:srgbClr val="DD8047"/>
              </a:buClr>
              <a:buSzPct val="60000"/>
            </a:pPr>
            <a:r>
              <a:rPr lang="ru-RU" sz="1200" b="1" dirty="0">
                <a:solidFill>
                  <a:schemeClr val="accent5"/>
                </a:solidFill>
                <a:latin typeface="Arial Narrow" panose="020B0606020202030204" pitchFamily="34" charset="0"/>
                <a:cs typeface="Calibri" panose="020F0502020204030204" pitchFamily="34" charset="0"/>
              </a:rPr>
              <a:t>Всемирная организация</a:t>
            </a:r>
          </a:p>
          <a:p>
            <a:pPr algn="l">
              <a:lnSpc>
                <a:spcPts val="1100"/>
              </a:lnSpc>
              <a:buClr>
                <a:srgbClr val="DD8047"/>
              </a:buClr>
              <a:buSzPct val="60000"/>
            </a:pPr>
            <a:r>
              <a:rPr lang="ru-RU" sz="1200" b="1" dirty="0">
                <a:solidFill>
                  <a:schemeClr val="accent5"/>
                </a:solidFill>
                <a:latin typeface="Arial Narrow" panose="020B0606020202030204" pitchFamily="34" charset="0"/>
                <a:cs typeface="Calibri" panose="020F0502020204030204" pitchFamily="34" charset="0"/>
              </a:rPr>
              <a:t>здравоохранения</a:t>
            </a:r>
          </a:p>
        </p:txBody>
      </p:sp>
    </p:spTree>
    <p:extLst>
      <p:ext uri="{BB962C8B-B14F-4D97-AF65-F5344CB8AC3E}">
        <p14:creationId xmlns:p14="http://schemas.microsoft.com/office/powerpoint/2010/main" val="2647748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C723E-43B3-2946-9F71-438E5BE34645}"/>
              </a:ext>
            </a:extLst>
          </p:cNvPr>
          <p:cNvSpPr>
            <a:spLocks noGrp="1"/>
          </p:cNvSpPr>
          <p:nvPr>
            <p:ph type="title"/>
          </p:nvPr>
        </p:nvSpPr>
        <p:spPr/>
        <p:txBody>
          <a:bodyPr>
            <a:normAutofit fontScale="90000"/>
          </a:bodyPr>
          <a:lstStyle/>
          <a:p>
            <a:r>
              <a:rPr lang="ru-RU"/>
              <a:t>Сводная информация о текущей ситуации</a:t>
            </a:r>
          </a:p>
        </p:txBody>
      </p:sp>
      <p:sp>
        <p:nvSpPr>
          <p:cNvPr id="3" name="Content Placeholder 2">
            <a:extLst>
              <a:ext uri="{FF2B5EF4-FFF2-40B4-BE49-F238E27FC236}">
                <a16:creationId xmlns:a16="http://schemas.microsoft.com/office/drawing/2014/main" id="{9ADA09EE-A395-A543-B746-0B4E4BF1BF1A}"/>
              </a:ext>
            </a:extLst>
          </p:cNvPr>
          <p:cNvSpPr>
            <a:spLocks noGrp="1"/>
          </p:cNvSpPr>
          <p:nvPr>
            <p:ph idx="1"/>
          </p:nvPr>
        </p:nvSpPr>
        <p:spPr>
          <a:xfrm>
            <a:off x="745067" y="737946"/>
            <a:ext cx="10515600" cy="5679787"/>
          </a:xfrm>
        </p:spPr>
        <p:txBody>
          <a:bodyPr>
            <a:normAutofit fontScale="25000" lnSpcReduction="20000"/>
          </a:bodyPr>
          <a:lstStyle/>
          <a:p>
            <a:pPr marL="0" indent="0" algn="just" fontAlgn="base">
              <a:lnSpc>
                <a:spcPct val="120000"/>
              </a:lnSpc>
              <a:buNone/>
            </a:pPr>
            <a:r>
              <a:rPr lang="ru-RU" sz="6400" b="1" dirty="0"/>
              <a:t>Сводная информация:</a:t>
            </a:r>
            <a:r>
              <a:rPr lang="ru-RU" sz="6400" dirty="0"/>
              <a:t> 30 января 2020 г. ВОЗ объявила вспышку COVID-19 чрезвычайной ситуацией в области общественного здравоохранения, имеющей международной значение (ЧСЗМЗ). 11 марта ВОЗ сообщила о том, что COVID-19 может быть охарактеризован как пандемия. На всемирном уровне партнеры совместно работают над поддержкой разработки терапевтических средств и многочисленных вакцин. </a:t>
            </a:r>
          </a:p>
          <a:p>
            <a:pPr marL="0" indent="0" algn="just" fontAlgn="base">
              <a:lnSpc>
                <a:spcPct val="120000"/>
              </a:lnSpc>
              <a:buNone/>
            </a:pPr>
            <a:r>
              <a:rPr lang="ru-RU" sz="6400" dirty="0"/>
              <a:t>Имеется несколько систем отслеживания испытаний вакцин против SARS-CoV-2 со ссылками на конкретные вакцины-кандидаты в реестрах клинических испытаний, которые облегчают поиск подробной информации об испытаниях и отслеживание их статуса, включая даты начала и окончания набора. По состоянию на сентябрь 2020 г. девять вакцин-кандидатов, поддерживаемых Коалицией по инновациям в области обеспечения готовности к эпидемиям (CEPI), являются частью инициативы COVAX, еще девять </a:t>
            </a:r>
            <a:r>
              <a:rPr lang="ru-RU" sz="6400" dirty="0" err="1"/>
              <a:t>кандидатных</a:t>
            </a:r>
            <a:r>
              <a:rPr lang="ru-RU" sz="6400" dirty="0"/>
              <a:t> вакцин находятся на стадии экспертизы, а с рядом других производителей ведутся переговоры о закупках. </a:t>
            </a:r>
          </a:p>
          <a:p>
            <a:pPr marL="0" indent="0" algn="just" fontAlgn="base">
              <a:lnSpc>
                <a:spcPct val="120000"/>
              </a:lnSpc>
              <a:buNone/>
            </a:pPr>
            <a:r>
              <a:rPr lang="ru-RU" sz="6400" dirty="0"/>
              <a:t>По мере того как страны готовятся к осуществлению своих соответствующих программ вакцинации против COVID-19, Стратегическая консультативная группа экспертов (СКГЭ) по иммунизации Всемирной организации здравоохранения (ВОЗ) разрабатывает руководящие принципы общей программной стратегии, а также рекомендации в отношении конкретных вакцин.   Всемирная организация здравоохранения (ВОЗ) предоставила руководящие принципы и требования в отношении оценки вакцин: надлежащая клиническая практика проведения испытаний фармацевтической продукции, надлежащая производственная практика в отношении фармацевтических препаратов, надлежащая производственная практика в отношении биологических препаратов, регулирование и регистрации биологических продуктов в странах с недавно созданными регуляторными органами, а также руководящие принципы для национальных органов по обеспечению качества биологических препаратов.  </a:t>
            </a:r>
          </a:p>
          <a:p>
            <a:pPr>
              <a:lnSpc>
                <a:spcPct val="120000"/>
              </a:lnSpc>
            </a:pPr>
            <a:endParaRPr lang="en-US" dirty="0"/>
          </a:p>
        </p:txBody>
      </p:sp>
      <p:sp>
        <p:nvSpPr>
          <p:cNvPr id="4" name="Date Placeholder 3">
            <a:extLst>
              <a:ext uri="{FF2B5EF4-FFF2-40B4-BE49-F238E27FC236}">
                <a16:creationId xmlns:a16="http://schemas.microsoft.com/office/drawing/2014/main" id="{6921F349-AB98-1844-8DDE-81399F7E980E}"/>
              </a:ext>
            </a:extLst>
          </p:cNvPr>
          <p:cNvSpPr>
            <a:spLocks noGrp="1"/>
          </p:cNvSpPr>
          <p:nvPr>
            <p:ph type="dt" sz="half" idx="10"/>
          </p:nvPr>
        </p:nvSpPr>
        <p:spPr/>
        <p:txBody>
          <a:bodyPr/>
          <a:lstStyle/>
          <a:p>
            <a:r>
              <a:rPr lang="ru-RU" dirty="0"/>
              <a:t>29 декабря 2020 г.</a:t>
            </a:r>
            <a:endParaRPr lang="en-US" dirty="0"/>
          </a:p>
        </p:txBody>
      </p:sp>
      <p:sp>
        <p:nvSpPr>
          <p:cNvPr id="5" name="object 7">
            <a:extLst>
              <a:ext uri="{FF2B5EF4-FFF2-40B4-BE49-F238E27FC236}">
                <a16:creationId xmlns:a16="http://schemas.microsoft.com/office/drawing/2014/main" id="{3D8D7623-4501-48CB-9A3A-FF846AE81898}"/>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0C97433A-B70C-4634-B970-38FD9B50ACDF}"/>
              </a:ext>
            </a:extLst>
          </p:cNvPr>
          <p:cNvPicPr>
            <a:picLocks noChangeAspect="1"/>
          </p:cNvPicPr>
          <p:nvPr/>
        </p:nvPicPr>
        <p:blipFill>
          <a:blip r:embed="rId3"/>
          <a:stretch>
            <a:fillRect/>
          </a:stretch>
        </p:blipFill>
        <p:spPr>
          <a:xfrm>
            <a:off x="2258584" y="6621192"/>
            <a:ext cx="2889754" cy="304826"/>
          </a:xfrm>
          <a:prstGeom prst="rect">
            <a:avLst/>
          </a:prstGeom>
        </p:spPr>
      </p:pic>
      <p:sp>
        <p:nvSpPr>
          <p:cNvPr id="7" name="object 7">
            <a:extLst>
              <a:ext uri="{FF2B5EF4-FFF2-40B4-BE49-F238E27FC236}">
                <a16:creationId xmlns:a16="http://schemas.microsoft.com/office/drawing/2014/main" id="{BF6ADF99-609B-46F7-B6C5-905864A932BD}"/>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12754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ru-RU"/>
              <a:t>Сценарий 1</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ru-RU" dirty="0"/>
              <a:t>29 декабря 2020 г.</a:t>
            </a:r>
            <a:endParaRPr lang="en-US"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0" y="676434"/>
            <a:ext cx="8517087" cy="5849863"/>
          </a:xfrm>
          <a:solidFill>
            <a:schemeClr val="tx2">
              <a:lumMod val="20000"/>
              <a:lumOff val="80000"/>
            </a:schemeClr>
          </a:solidFill>
        </p:spPr>
        <p:txBody>
          <a:bodyPr anchor="ctr">
            <a:normAutofit fontScale="77500" lnSpcReduction="20000"/>
          </a:bodyPr>
          <a:lstStyle/>
          <a:p>
            <a:pPr fontAlgn="base">
              <a:lnSpc>
                <a:spcPct val="120000"/>
              </a:lnSpc>
            </a:pPr>
            <a:r>
              <a:rPr lang="ru-RU" sz="1800" dirty="0"/>
              <a:t>В рамках механизма ВОЗ по справедливому распределению вакцин по линии инициативы COVAX вашей стране выделяются дозы новой вакцины против SARS-COV-2 в объеме, достаточном для охвата 3% населения.   </a:t>
            </a:r>
          </a:p>
          <a:p>
            <a:pPr fontAlgn="base">
              <a:lnSpc>
                <a:spcPct val="120000"/>
              </a:lnSpc>
            </a:pPr>
            <a:r>
              <a:rPr lang="ru-RU" sz="1800" dirty="0"/>
              <a:t>В настоящее время вам неизвестно, какая вакцина была выделена в рамках механизма COVAX. </a:t>
            </a:r>
          </a:p>
          <a:p>
            <a:pPr fontAlgn="base">
              <a:lnSpc>
                <a:spcPct val="120000"/>
              </a:lnSpc>
            </a:pPr>
            <a:r>
              <a:rPr lang="ru-RU" sz="1800" dirty="0"/>
              <a:t>Распределение вакцин против COVID-19 планируется в несколько этапов. </a:t>
            </a:r>
          </a:p>
          <a:p>
            <a:pPr marL="0" lvl="0" indent="0">
              <a:lnSpc>
                <a:spcPct val="120000"/>
              </a:lnSpc>
              <a:buNone/>
            </a:pPr>
            <a:r>
              <a:rPr lang="ru-RU" sz="1800" b="1" dirty="0"/>
              <a:t>Этап 1a</a:t>
            </a:r>
            <a:r>
              <a:rPr lang="ru-RU" sz="1800" dirty="0"/>
              <a:t>: вакцины распределяются пропорционально между всеми государствами-участниками в пределах 3% населения страны.</a:t>
            </a:r>
          </a:p>
          <a:p>
            <a:pPr marL="0" lvl="0" indent="0">
              <a:lnSpc>
                <a:spcPct val="120000"/>
              </a:lnSpc>
              <a:buNone/>
            </a:pPr>
            <a:r>
              <a:rPr lang="ru-RU" sz="1800" b="1" dirty="0"/>
              <a:t>Этап 1b: </a:t>
            </a:r>
            <a:r>
              <a:rPr lang="ru-RU" sz="1800" dirty="0"/>
              <a:t>государства получат дополнительные дозы вакцин для охвата в общей сложности 20% населения (траншами).</a:t>
            </a:r>
          </a:p>
          <a:p>
            <a:pPr marL="0" lvl="0" indent="0">
              <a:lnSpc>
                <a:spcPct val="120000"/>
              </a:lnSpc>
              <a:buNone/>
            </a:pPr>
            <a:r>
              <a:rPr lang="ru-RU" sz="1800" b="1" dirty="0"/>
              <a:t>Этап 2</a:t>
            </a:r>
            <a:r>
              <a:rPr lang="ru-RU" sz="1800" dirty="0"/>
              <a:t>: государства получат дозы для вакцинации большего количества населения, чем первоначальные 20%.</a:t>
            </a:r>
          </a:p>
          <a:p>
            <a:pPr fontAlgn="base">
              <a:lnSpc>
                <a:spcPct val="120000"/>
              </a:lnSpc>
              <a:spcBef>
                <a:spcPts val="0"/>
              </a:spcBef>
            </a:pPr>
            <a:endParaRPr lang="en-GB" sz="1800" dirty="0"/>
          </a:p>
          <a:p>
            <a:pPr fontAlgn="base">
              <a:lnSpc>
                <a:spcPct val="120000"/>
              </a:lnSpc>
              <a:spcBef>
                <a:spcPts val="0"/>
              </a:spcBef>
            </a:pPr>
            <a:r>
              <a:rPr lang="ru-RU" sz="1800" dirty="0"/>
              <a:t>Вакцины находятся на заключительных стадиях клинических испытаний (фаза III), они не были ни разрешены, ни одобрены для использования каким-либо государственным регулирующим органом для проведения массовых кампаний. Они еще не включены в список вакцин, рекомендуемых ВОЗ для использования в чрезвычайных ситуациях, и до сих пор ожидают одобрения в рамках:</a:t>
            </a:r>
          </a:p>
          <a:p>
            <a:pPr fontAlgn="base">
              <a:lnSpc>
                <a:spcPct val="120000"/>
              </a:lnSpc>
              <a:spcBef>
                <a:spcPts val="0"/>
              </a:spcBef>
            </a:pPr>
            <a:endParaRPr lang="ru-RU" sz="1800" dirty="0"/>
          </a:p>
          <a:p>
            <a:pPr marL="857250" lvl="1" indent="-400050" fontAlgn="base">
              <a:lnSpc>
                <a:spcPct val="120000"/>
              </a:lnSpc>
              <a:spcBef>
                <a:spcPts val="0"/>
              </a:spcBef>
              <a:buFont typeface="+mj-lt"/>
              <a:buAutoNum type="romanUcPeriod"/>
            </a:pPr>
            <a:r>
              <a:rPr lang="ru-RU" sz="1300" dirty="0"/>
              <a:t>ускоренных процедур в чрезвычайных обстоятельствах в США (разрешение Управления по санитарному надзору за качеством пищевых продуктов и медикаментов (USFDA) на использование в чрезвычайных обстоятельствах)</a:t>
            </a:r>
          </a:p>
          <a:p>
            <a:pPr marL="857250" lvl="1" indent="-400050" fontAlgn="base">
              <a:lnSpc>
                <a:spcPct val="120000"/>
              </a:lnSpc>
              <a:spcBef>
                <a:spcPts val="0"/>
              </a:spcBef>
              <a:buFont typeface="+mj-lt"/>
              <a:buAutoNum type="romanUcPeriod"/>
            </a:pPr>
            <a:r>
              <a:rPr lang="ru-RU" sz="1300" dirty="0"/>
              <a:t>ускоренных процедур в чрезвычайных обстоятельствах в ЕС (условное разрешение Европейского агентства лекарственных средств (ЕАЛС) на продажу вакцины)</a:t>
            </a:r>
          </a:p>
          <a:p>
            <a:pPr marL="857250" lvl="1" indent="-400050" fontAlgn="base">
              <a:lnSpc>
                <a:spcPct val="120000"/>
              </a:lnSpc>
              <a:spcBef>
                <a:spcPts val="0"/>
              </a:spcBef>
              <a:buFont typeface="+mj-lt"/>
              <a:buAutoNum type="romanUcPeriod"/>
            </a:pPr>
            <a:r>
              <a:rPr lang="ru-RU" sz="1300" dirty="0"/>
              <a:t>ускоренных процедур в чрезвычайных обстоятельствах в Великобритании (разрешение Агентства по контролю оборота лекарств и медицинских товаров (MHRA) на использование в чрезвычайных обстоятельствах)</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8605768" y="104238"/>
            <a:ext cx="3586231" cy="338554"/>
          </a:xfrm>
          <a:prstGeom prst="rect">
            <a:avLst/>
          </a:prstGeom>
          <a:noFill/>
        </p:spPr>
        <p:txBody>
          <a:bodyPr wrap="square" rtlCol="0">
            <a:spAutoFit/>
          </a:bodyPr>
          <a:lstStyle/>
          <a:p>
            <a:pPr>
              <a:spcBef>
                <a:spcPts val="700"/>
              </a:spcBef>
              <a:buClr>
                <a:srgbClr val="DD8047"/>
              </a:buClr>
              <a:buSzPct val="60000"/>
            </a:pPr>
            <a:r>
              <a:rPr lang="ru-RU" sz="1600" b="1" dirty="0">
                <a:solidFill>
                  <a:schemeClr val="bg1"/>
                </a:solidFill>
                <a:latin typeface="Arial Black" panose="020B0A04020102020204" pitchFamily="34" charset="0"/>
              </a:rPr>
              <a:t>ИМИТАЦИОННАЯ СИТУАЦИЯ</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69520" y="2338552"/>
            <a:ext cx="3269700" cy="2180896"/>
          </a:xfrm>
          <a:prstGeom prst="rect">
            <a:avLst/>
          </a:prstGeom>
        </p:spPr>
      </p:pic>
      <p:sp>
        <p:nvSpPr>
          <p:cNvPr id="9" name="object 7">
            <a:extLst>
              <a:ext uri="{FF2B5EF4-FFF2-40B4-BE49-F238E27FC236}">
                <a16:creationId xmlns:a16="http://schemas.microsoft.com/office/drawing/2014/main" id="{856C80BF-4427-436B-B40C-62FD048B45BA}"/>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3" name="Image 12">
            <a:extLst>
              <a:ext uri="{FF2B5EF4-FFF2-40B4-BE49-F238E27FC236}">
                <a16:creationId xmlns:a16="http://schemas.microsoft.com/office/drawing/2014/main" id="{F7C52082-4868-438B-A3F5-F5021A6CA130}"/>
              </a:ext>
            </a:extLst>
          </p:cNvPr>
          <p:cNvPicPr>
            <a:picLocks noChangeAspect="1"/>
          </p:cNvPicPr>
          <p:nvPr/>
        </p:nvPicPr>
        <p:blipFill>
          <a:blip r:embed="rId4"/>
          <a:stretch>
            <a:fillRect/>
          </a:stretch>
        </p:blipFill>
        <p:spPr>
          <a:xfrm>
            <a:off x="2258584" y="6602115"/>
            <a:ext cx="2889754" cy="304826"/>
          </a:xfrm>
          <a:prstGeom prst="rect">
            <a:avLst/>
          </a:prstGeom>
        </p:spPr>
      </p:pic>
      <p:sp>
        <p:nvSpPr>
          <p:cNvPr id="14" name="object 7">
            <a:extLst>
              <a:ext uri="{FF2B5EF4-FFF2-40B4-BE49-F238E27FC236}">
                <a16:creationId xmlns:a16="http://schemas.microsoft.com/office/drawing/2014/main" id="{F11666C5-7500-42F7-9DD9-290EF770C9A7}"/>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8E13FA6-55F0-46AA-934D-DFCC7994D5A3}"/>
              </a:ext>
            </a:extLst>
          </p:cNvPr>
          <p:cNvSpPr/>
          <p:nvPr/>
        </p:nvSpPr>
        <p:spPr>
          <a:xfrm>
            <a:off x="8825947" y="2729947"/>
            <a:ext cx="2875723" cy="237213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FA6301B9-CB3F-465D-A885-7A37E7D19ACC}"/>
              </a:ext>
            </a:extLst>
          </p:cNvPr>
          <p:cNvSpPr/>
          <p:nvPr/>
        </p:nvSpPr>
        <p:spPr>
          <a:xfrm>
            <a:off x="490330" y="2729948"/>
            <a:ext cx="8242853" cy="2372139"/>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0B78CA-9A3B-4871-B308-713F2424BEED}"/>
              </a:ext>
            </a:extLst>
          </p:cNvPr>
          <p:cNvSpPr>
            <a:spLocks noGrp="1"/>
          </p:cNvSpPr>
          <p:nvPr>
            <p:ph type="title"/>
          </p:nvPr>
        </p:nvSpPr>
        <p:spPr>
          <a:xfrm>
            <a:off x="0" y="-38842"/>
            <a:ext cx="12061965" cy="720000"/>
          </a:xfrm>
        </p:spPr>
        <p:txBody>
          <a:bodyPr>
            <a:noAutofit/>
          </a:bodyPr>
          <a:lstStyle/>
          <a:p>
            <a:r>
              <a:rPr lang="ru-RU" sz="2300" dirty="0"/>
              <a:t>Роль НРО в обеспечении своевременного доступа к вакцинам против COVID-19</a:t>
            </a:r>
          </a:p>
        </p:txBody>
      </p:sp>
      <p:graphicFrame>
        <p:nvGraphicFramePr>
          <p:cNvPr id="4" name="Content Placeholder 3">
            <a:extLst>
              <a:ext uri="{FF2B5EF4-FFF2-40B4-BE49-F238E27FC236}">
                <a16:creationId xmlns:a16="http://schemas.microsoft.com/office/drawing/2014/main" id="{3A6588F4-1B8E-4315-B440-762B26F63149}"/>
              </a:ext>
            </a:extLst>
          </p:cNvPr>
          <p:cNvGraphicFramePr>
            <a:graphicFrameLocks noGrp="1"/>
          </p:cNvGraphicFramePr>
          <p:nvPr>
            <p:ph idx="1"/>
            <p:extLst>
              <p:ext uri="{D42A27DB-BD31-4B8C-83A1-F6EECF244321}">
                <p14:modId xmlns:p14="http://schemas.microsoft.com/office/powerpoint/2010/main" val="2282513649"/>
              </p:ext>
            </p:extLst>
          </p:nvPr>
        </p:nvGraphicFramePr>
        <p:xfrm>
          <a:off x="838199"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A2C2F4EF-2A54-49A6-BA6C-837F7710B69D}"/>
              </a:ext>
            </a:extLst>
          </p:cNvPr>
          <p:cNvSpPr txBox="1"/>
          <p:nvPr/>
        </p:nvSpPr>
        <p:spPr>
          <a:xfrm>
            <a:off x="3366054" y="2756109"/>
            <a:ext cx="2163541" cy="369332"/>
          </a:xfrm>
          <a:prstGeom prst="rect">
            <a:avLst/>
          </a:prstGeom>
          <a:noFill/>
        </p:spPr>
        <p:txBody>
          <a:bodyPr wrap="none" rtlCol="0">
            <a:spAutoFit/>
          </a:bodyPr>
          <a:lstStyle/>
          <a:p>
            <a:r>
              <a:rPr lang="ru-RU" b="1"/>
              <a:t>Предрегистрационная фаза</a:t>
            </a:r>
          </a:p>
        </p:txBody>
      </p:sp>
      <p:sp>
        <p:nvSpPr>
          <p:cNvPr id="9" name="TextBox 8">
            <a:extLst>
              <a:ext uri="{FF2B5EF4-FFF2-40B4-BE49-F238E27FC236}">
                <a16:creationId xmlns:a16="http://schemas.microsoft.com/office/drawing/2014/main" id="{6089F0FD-02DC-447B-A0C4-801FD01A4FFD}"/>
              </a:ext>
            </a:extLst>
          </p:cNvPr>
          <p:cNvSpPr txBox="1"/>
          <p:nvPr/>
        </p:nvSpPr>
        <p:spPr>
          <a:xfrm>
            <a:off x="8906934" y="2780541"/>
            <a:ext cx="2794734" cy="646331"/>
          </a:xfrm>
          <a:prstGeom prst="rect">
            <a:avLst/>
          </a:prstGeom>
          <a:noFill/>
        </p:spPr>
        <p:txBody>
          <a:bodyPr wrap="square" rtlCol="0">
            <a:spAutoFit/>
          </a:bodyPr>
          <a:lstStyle/>
          <a:p>
            <a:pPr algn="ctr"/>
            <a:r>
              <a:rPr lang="ru-RU" b="1" dirty="0"/>
              <a:t>Пострегистрационная фаза</a:t>
            </a:r>
          </a:p>
        </p:txBody>
      </p:sp>
      <p:sp>
        <p:nvSpPr>
          <p:cNvPr id="6" name="Slide Number Placeholder 5">
            <a:extLst>
              <a:ext uri="{FF2B5EF4-FFF2-40B4-BE49-F238E27FC236}">
                <a16:creationId xmlns:a16="http://schemas.microsoft.com/office/drawing/2014/main" id="{7CE26AD8-C96E-4292-B138-8E22CBFA4EEB}"/>
              </a:ext>
            </a:extLst>
          </p:cNvPr>
          <p:cNvSpPr>
            <a:spLocks noGrp="1"/>
          </p:cNvSpPr>
          <p:nvPr>
            <p:ph type="sldNum" sz="quarter" idx="16"/>
          </p:nvPr>
        </p:nvSpPr>
        <p:spPr>
          <a:xfrm>
            <a:off x="11452365" y="6356351"/>
            <a:ext cx="609600" cy="365125"/>
          </a:xfrm>
          <a:prstGeom prst="rect">
            <a:avLst/>
          </a:prstGeom>
        </p:spPr>
        <p:txBody>
          <a:bodyPr/>
          <a:lstStyle>
            <a:defPPr>
              <a:defRPr lang="en-US"/>
            </a:defPPr>
            <a:lvl1pPr marL="0" algn="r" defTabSz="914400" rtl="0" eaLnBrk="1" latinLnBrk="0" hangingPunct="1">
              <a:defRPr sz="13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74CE0EA-F3B5-4684-BA10-C594598FDB9C}" type="slidenum">
              <a:rPr lang="en-GB" smtClean="0">
                <a:solidFill>
                  <a:prstClr val="black"/>
                </a:solidFill>
              </a:rPr>
              <a:pPr/>
              <a:t>18</a:t>
            </a:fld>
            <a:endParaRPr lang="en-GB" dirty="0">
              <a:solidFill>
                <a:prstClr val="black"/>
              </a:solidFill>
            </a:endParaRPr>
          </a:p>
        </p:txBody>
      </p:sp>
      <p:sp>
        <p:nvSpPr>
          <p:cNvPr id="10" name="object 7">
            <a:extLst>
              <a:ext uri="{FF2B5EF4-FFF2-40B4-BE49-F238E27FC236}">
                <a16:creationId xmlns:a16="http://schemas.microsoft.com/office/drawing/2014/main" id="{C6DF7557-0B65-42DE-BA7F-77D25D6A6CEB}"/>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1" name="Image 10">
            <a:extLst>
              <a:ext uri="{FF2B5EF4-FFF2-40B4-BE49-F238E27FC236}">
                <a16:creationId xmlns:a16="http://schemas.microsoft.com/office/drawing/2014/main" id="{769F1109-1FDF-4B06-BF45-D714B592EC90}"/>
              </a:ext>
            </a:extLst>
          </p:cNvPr>
          <p:cNvPicPr>
            <a:picLocks noChangeAspect="1"/>
          </p:cNvPicPr>
          <p:nvPr/>
        </p:nvPicPr>
        <p:blipFill>
          <a:blip r:embed="rId8"/>
          <a:stretch>
            <a:fillRect/>
          </a:stretch>
        </p:blipFill>
        <p:spPr>
          <a:xfrm>
            <a:off x="2276410" y="6602115"/>
            <a:ext cx="2889754" cy="304826"/>
          </a:xfrm>
          <a:prstGeom prst="rect">
            <a:avLst/>
          </a:prstGeom>
        </p:spPr>
      </p:pic>
      <p:sp>
        <p:nvSpPr>
          <p:cNvPr id="12" name="object 7">
            <a:extLst>
              <a:ext uri="{FF2B5EF4-FFF2-40B4-BE49-F238E27FC236}">
                <a16:creationId xmlns:a16="http://schemas.microsoft.com/office/drawing/2014/main" id="{605B2C0B-BCD2-40D2-863D-0D6AA80E5D67}"/>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96165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a:bodyPr>
          <a:lstStyle/>
          <a:p>
            <a:r>
              <a:rPr lang="ru-RU" sz="3200" dirty="0"/>
              <a:t>Сессия 1 – Вопросы для обсуждения</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ru-RU" dirty="0"/>
              <a:t>29 декабря 2020 г.</a:t>
            </a:r>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79" y="648955"/>
            <a:ext cx="11886442" cy="773305"/>
          </a:xfrm>
        </p:spPr>
        <p:txBody>
          <a:bodyPr>
            <a:normAutofit fontScale="92500" lnSpcReduction="10000"/>
          </a:bodyPr>
          <a:lstStyle/>
          <a:p>
            <a:pPr marL="0" indent="0">
              <a:lnSpc>
                <a:spcPct val="120000"/>
              </a:lnSpc>
              <a:buNone/>
            </a:pPr>
            <a:r>
              <a:rPr lang="ru-RU" sz="2200" b="1" dirty="0">
                <a:solidFill>
                  <a:schemeClr val="accent3"/>
                </a:solidFill>
              </a:rPr>
              <a:t>Проанализируйте действующую нормативно-правовую базу и схемы регистрации вакцин и обсудите следующие вопросы. </a:t>
            </a:r>
          </a:p>
          <a:p>
            <a:pPr marL="0" indent="0">
              <a:lnSpc>
                <a:spcPct val="120000"/>
              </a:lnSpc>
              <a:buNone/>
            </a:pPr>
            <a:endParaRPr lang="en-GB" sz="2600" b="1" strike="sngStrike" dirty="0">
              <a:solidFill>
                <a:schemeClr val="accent3"/>
              </a:solidFill>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522372" y="6006274"/>
            <a:ext cx="1515554" cy="544561"/>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ru-RU" sz="2400" b="1">
                  <a:solidFill>
                    <a:srgbClr val="0070C0"/>
                  </a:solidFill>
                  <a:latin typeface="+mj-lt"/>
                  <a:cs typeface="Calibri" panose="020F0502020204030204" pitchFamily="34" charset="0"/>
                </a:rPr>
                <a:t>60 мин.</a:t>
              </a:r>
            </a:p>
          </p:txBody>
        </p:sp>
      </p:grpSp>
      <p:sp>
        <p:nvSpPr>
          <p:cNvPr id="3" name="Rectangle 2">
            <a:extLst>
              <a:ext uri="{FF2B5EF4-FFF2-40B4-BE49-F238E27FC236}">
                <a16:creationId xmlns:a16="http://schemas.microsoft.com/office/drawing/2014/main" id="{8DBDD1E2-518C-2341-8980-0A17179CCCFF}"/>
              </a:ext>
            </a:extLst>
          </p:cNvPr>
          <p:cNvSpPr/>
          <p:nvPr/>
        </p:nvSpPr>
        <p:spPr>
          <a:xfrm>
            <a:off x="152779" y="1349411"/>
            <a:ext cx="11910883" cy="5201424"/>
          </a:xfrm>
          <a:prstGeom prst="rect">
            <a:avLst/>
          </a:prstGeom>
        </p:spPr>
        <p:txBody>
          <a:bodyPr wrap="square">
            <a:normAutofit fontScale="92500" lnSpcReduction="10000"/>
          </a:bodyPr>
          <a:lstStyle/>
          <a:p>
            <a:pPr marL="450850" lvl="1" indent="-441325" fontAlgn="base">
              <a:buFont typeface="+mj-lt"/>
              <a:buAutoNum type="arabicPeriod"/>
            </a:pPr>
            <a:r>
              <a:rPr lang="ru-RU" sz="1600" b="1" dirty="0">
                <a:latin typeface="Helvetica Neue" panose="02000503000000020004" pitchFamily="2" charset="0"/>
              </a:rPr>
              <a:t>Регистрация новых вакцин </a:t>
            </a:r>
          </a:p>
          <a:p>
            <a:pPr fontAlgn="base"/>
            <a:r>
              <a:rPr lang="ru-RU" sz="1600" dirty="0">
                <a:latin typeface="Helvetica Neue" panose="02000503000000020004" pitchFamily="2" charset="0"/>
              </a:rPr>
              <a:t> </a:t>
            </a:r>
          </a:p>
          <a:p>
            <a:pPr marL="671513" lvl="1" indent="-214313" fontAlgn="base">
              <a:buFont typeface="Arial" panose="020B0604020202020204" pitchFamily="34" charset="0"/>
              <a:buChar char="•"/>
            </a:pPr>
            <a:r>
              <a:rPr lang="ru-RU" sz="1600" dirty="0">
                <a:latin typeface="Helvetica Neue" panose="02000503000000020004" pitchFamily="2" charset="0"/>
              </a:rPr>
              <a:t>Объясните нормативные основы и схемы, используемые для регуляторного контроля за вакцинами. </a:t>
            </a:r>
          </a:p>
          <a:p>
            <a:pPr marL="671513" lvl="1" indent="-214313" fontAlgn="base">
              <a:buFont typeface="Arial" panose="020B0604020202020204" pitchFamily="34" charset="0"/>
              <a:buChar char="•"/>
            </a:pPr>
            <a:r>
              <a:rPr lang="ru-RU" sz="1600" dirty="0">
                <a:latin typeface="Helvetica Neue" panose="02000503000000020004" pitchFamily="2" charset="0"/>
              </a:rPr>
              <a:t>Признаете ли вы регистрацию, осуществленную требовательными регуляторными органами, такими как MHRA, US-FDA или ЕАЛС? </a:t>
            </a:r>
          </a:p>
          <a:p>
            <a:pPr marL="671513" lvl="1" indent="-214313" fontAlgn="base">
              <a:buFont typeface="Arial" panose="020B0604020202020204" pitchFamily="34" charset="0"/>
              <a:buChar char="•"/>
            </a:pPr>
            <a:r>
              <a:rPr lang="ru-RU" sz="1600" dirty="0">
                <a:latin typeface="Helvetica Neue" panose="02000503000000020004" pitchFamily="2" charset="0"/>
              </a:rPr>
              <a:t>Признаете или применяете ли вы вакцины, прошедшие предварительную квалификацию ВОЗ? </a:t>
            </a:r>
          </a:p>
          <a:p>
            <a:pPr marL="671513" lvl="1" indent="-214313" fontAlgn="base">
              <a:buFont typeface="Arial" panose="020B0604020202020204" pitchFamily="34" charset="0"/>
              <a:buChar char="•"/>
            </a:pPr>
            <a:r>
              <a:rPr lang="ru-RU" sz="1600" dirty="0">
                <a:latin typeface="Helvetica Neue" panose="02000503000000020004" pitchFamily="2" charset="0"/>
              </a:rPr>
              <a:t>Признаете ли вы регистрацию вакцин, произведенную какой-либо другой страной или органом?</a:t>
            </a:r>
          </a:p>
          <a:p>
            <a:pPr marL="671513" lvl="1" indent="-214313" fontAlgn="base">
              <a:buFont typeface="Arial" panose="020B0604020202020204" pitchFamily="34" charset="0"/>
              <a:buChar char="•"/>
            </a:pPr>
            <a:r>
              <a:rPr lang="ru-RU" sz="1600" dirty="0">
                <a:latin typeface="Helvetica Neue" panose="02000503000000020004" pitchFamily="2" charset="0"/>
              </a:rPr>
              <a:t>Сколько времени требуется для получения официальной регистрации новой вакцины?  </a:t>
            </a:r>
          </a:p>
          <a:p>
            <a:pPr lvl="1" fontAlgn="base"/>
            <a:endParaRPr lang="en-GB" sz="1600" dirty="0">
              <a:latin typeface="Helvetica Neue" panose="02000503000000020004" pitchFamily="2" charset="0"/>
            </a:endParaRPr>
          </a:p>
          <a:p>
            <a:pPr marL="342900" indent="-342900" fontAlgn="base">
              <a:buFont typeface="+mj-lt"/>
              <a:buAutoNum type="arabicPeriod" startAt="2"/>
            </a:pPr>
            <a:r>
              <a:rPr lang="ru-RU" sz="1600" b="1" dirty="0">
                <a:latin typeface="Helvetica Neue" panose="02000503000000020004" pitchFamily="2" charset="0"/>
              </a:rPr>
              <a:t>Вакцины для использования в чрезвычайных обстоятельствах </a:t>
            </a:r>
          </a:p>
          <a:p>
            <a:pPr fontAlgn="base"/>
            <a:r>
              <a:rPr lang="ru-RU" sz="1600" dirty="0">
                <a:latin typeface="Helvetica Neue" panose="02000503000000020004" pitchFamily="2" charset="0"/>
              </a:rPr>
              <a:t> </a:t>
            </a:r>
          </a:p>
          <a:p>
            <a:pPr marL="712788" lvl="1" indent="-255588" fontAlgn="base">
              <a:buFont typeface="Arial" panose="020B0604020202020204" pitchFamily="34" charset="0"/>
              <a:buChar char="•"/>
            </a:pPr>
            <a:r>
              <a:rPr lang="ru-RU" sz="1600" dirty="0">
                <a:latin typeface="Helvetica Neue" panose="02000503000000020004" pitchFamily="2" charset="0"/>
              </a:rPr>
              <a:t>Имеются ли у вас механизмы или нормативные схемы, позволяющие ускорить процедуру регистрации вакцины (желательно в срок до 15 рабочих дней), к примеру, разрешение на использование в чрезвычайных обстоятельствах, одобрение в порядке исключения, использование/признание, упрощенная процедура, ускоренная процедура, прочее?  </a:t>
            </a:r>
          </a:p>
          <a:p>
            <a:pPr marL="712788" lvl="1" indent="-255588" fontAlgn="base">
              <a:buFont typeface="Arial" panose="020B0604020202020204" pitchFamily="34" charset="0"/>
              <a:buChar char="•"/>
            </a:pPr>
            <a:r>
              <a:rPr lang="ru-RU" sz="1600" dirty="0">
                <a:latin typeface="Helvetica Neue" panose="02000503000000020004" pitchFamily="2" charset="0"/>
              </a:rPr>
              <a:t>Чем это отличается от стандартной процедуры с точки зрения сроков?</a:t>
            </a:r>
          </a:p>
          <a:p>
            <a:pPr marL="712788" lvl="1" indent="-255588" fontAlgn="base">
              <a:buFont typeface="Arial" panose="020B0604020202020204" pitchFamily="34" charset="0"/>
              <a:buChar char="•"/>
            </a:pPr>
            <a:r>
              <a:rPr lang="ru-RU" sz="1600" dirty="0">
                <a:latin typeface="Helvetica Neue" panose="02000503000000020004" pitchFamily="2" charset="0"/>
              </a:rPr>
              <a:t>Признаете или применяете ли вы вакцины, внесенные в список вакцин, рекомендуемых ВОЗ для использования в чрезвычайных ситуациях?</a:t>
            </a:r>
          </a:p>
          <a:p>
            <a:pPr marL="712788" lvl="1" indent="-255588" fontAlgn="base">
              <a:buFont typeface="Arial" panose="020B0604020202020204" pitchFamily="34" charset="0"/>
              <a:buChar char="•"/>
            </a:pPr>
            <a:r>
              <a:rPr lang="ru-RU" sz="1600" dirty="0">
                <a:latin typeface="Helvetica Neue" panose="02000503000000020004" pitchFamily="2" charset="0"/>
              </a:rPr>
              <a:t>Каковы основные этапы, которые необходимо пройти, чтобы получить разрешение на использование в чрезвычайных ситуациях? </a:t>
            </a:r>
          </a:p>
          <a:p>
            <a:pPr fontAlgn="base"/>
            <a:r>
              <a:rPr lang="ru-RU" sz="1600" dirty="0">
                <a:latin typeface="Helvetica Neue" panose="02000503000000020004" pitchFamily="2" charset="0"/>
              </a:rPr>
              <a:t> </a:t>
            </a:r>
          </a:p>
          <a:p>
            <a:pPr marL="342900" indent="-342900" fontAlgn="base">
              <a:buFont typeface="+mj-lt"/>
              <a:buAutoNum type="arabicPeriod" startAt="3"/>
            </a:pPr>
            <a:r>
              <a:rPr lang="ru-RU" sz="1600" b="1" dirty="0">
                <a:latin typeface="Helvetica Neue" panose="02000503000000020004" pitchFamily="2" charset="0"/>
              </a:rPr>
              <a:t>С кем необходимо согласовывать процесс получения регистрации вакцин против COVID-19?  </a:t>
            </a:r>
          </a:p>
          <a:p>
            <a:pPr marL="342900" indent="-342900" fontAlgn="base">
              <a:buFont typeface="+mj-lt"/>
              <a:buAutoNum type="arabicPeriod" startAt="3"/>
            </a:pPr>
            <a:endParaRPr lang="en-GB" sz="1600" dirty="0">
              <a:latin typeface="Helvetica Neue" panose="02000503000000020004" pitchFamily="2" charset="0"/>
            </a:endParaRPr>
          </a:p>
          <a:p>
            <a:pPr marL="342900" indent="-342900" fontAlgn="base">
              <a:buFont typeface="+mj-lt"/>
              <a:buAutoNum type="arabicPeriod" startAt="3"/>
            </a:pPr>
            <a:r>
              <a:rPr lang="ru-RU" sz="1600" b="1" dirty="0">
                <a:latin typeface="Helvetica Neue" panose="02000503000000020004" pitchFamily="2" charset="0"/>
              </a:rPr>
              <a:t>Каким образом окончательное решение регуляторных органов будет доведено до сведения заинтересованных партнеров (внутренних и внешних), а также общественности?</a:t>
            </a:r>
          </a:p>
          <a:p>
            <a:pPr fontAlgn="base"/>
            <a:endParaRPr lang="en-GB" sz="1200" dirty="0">
              <a:latin typeface="Helvetica Neue" panose="02000503000000020004" pitchFamily="2" charset="0"/>
            </a:endParaRPr>
          </a:p>
        </p:txBody>
      </p:sp>
      <p:sp>
        <p:nvSpPr>
          <p:cNvPr id="9" name="object 7">
            <a:extLst>
              <a:ext uri="{FF2B5EF4-FFF2-40B4-BE49-F238E27FC236}">
                <a16:creationId xmlns:a16="http://schemas.microsoft.com/office/drawing/2014/main" id="{E2E1F4AC-F544-405D-9DDE-378C13FEC900}"/>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0" name="Image 9">
            <a:extLst>
              <a:ext uri="{FF2B5EF4-FFF2-40B4-BE49-F238E27FC236}">
                <a16:creationId xmlns:a16="http://schemas.microsoft.com/office/drawing/2014/main" id="{96C66BF7-B570-43BA-BFA3-70E54BE767ED}"/>
              </a:ext>
            </a:extLst>
          </p:cNvPr>
          <p:cNvPicPr>
            <a:picLocks noChangeAspect="1"/>
          </p:cNvPicPr>
          <p:nvPr/>
        </p:nvPicPr>
        <p:blipFill>
          <a:blip r:embed="rId4"/>
          <a:stretch>
            <a:fillRect/>
          </a:stretch>
        </p:blipFill>
        <p:spPr>
          <a:xfrm>
            <a:off x="2276410" y="6608706"/>
            <a:ext cx="2889754" cy="304826"/>
          </a:xfrm>
          <a:prstGeom prst="rect">
            <a:avLst/>
          </a:prstGeom>
        </p:spPr>
      </p:pic>
      <p:sp>
        <p:nvSpPr>
          <p:cNvPr id="14" name="object 7">
            <a:extLst>
              <a:ext uri="{FF2B5EF4-FFF2-40B4-BE49-F238E27FC236}">
                <a16:creationId xmlns:a16="http://schemas.microsoft.com/office/drawing/2014/main" id="{2EF078A0-7D2D-4D31-B462-A0C60B5E444F}"/>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07270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ru-RU"/>
              <a:t>Предварительная повестка дня</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ru-RU" dirty="0"/>
              <a:t>29 декабря 2020</a:t>
            </a:r>
            <a:endParaRPr lang="en-US" dirty="0"/>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ru-RU" sz="2000" b="1" dirty="0">
                <a:solidFill>
                  <a:srgbClr val="0070C0"/>
                </a:solidFill>
                <a:latin typeface="+mj-lt"/>
                <a:cs typeface="Calibri" panose="020F0502020204030204" pitchFamily="34" charset="0"/>
              </a:rPr>
              <a:t>Часть 1. Первые полдня:</a:t>
            </a:r>
          </a:p>
          <a:p>
            <a:pPr defTabSz="1252538"/>
            <a:r>
              <a:rPr lang="ru-RU" sz="2000" dirty="0">
                <a:latin typeface="+mj-lt"/>
              </a:rPr>
              <a:t>08:45	Регистрация участников</a:t>
            </a:r>
          </a:p>
          <a:p>
            <a:pPr defTabSz="1252538"/>
            <a:r>
              <a:rPr lang="ru-RU" sz="2000" dirty="0">
                <a:latin typeface="+mj-lt"/>
              </a:rPr>
              <a:t>09:00   	Вступительная часть</a:t>
            </a:r>
          </a:p>
          <a:p>
            <a:pPr defTabSz="1252538"/>
            <a:r>
              <a:rPr lang="ru-RU" sz="2000" dirty="0">
                <a:latin typeface="+mj-lt"/>
              </a:rPr>
              <a:t>09:10 	Цели и правила учений</a:t>
            </a:r>
          </a:p>
          <a:p>
            <a:pPr defTabSz="1252538"/>
            <a:r>
              <a:rPr lang="ru-RU" sz="2000" dirty="0">
                <a:latin typeface="+mj-lt"/>
              </a:rPr>
              <a:t>09:15   	Кабинетные учения </a:t>
            </a:r>
          </a:p>
          <a:p>
            <a:pPr defTabSz="1252538"/>
            <a:r>
              <a:rPr lang="ru-RU" sz="2000" dirty="0">
                <a:latin typeface="+mj-lt"/>
              </a:rPr>
              <a:t>10:45	Перерыв на кофе (15 мин.)</a:t>
            </a:r>
          </a:p>
          <a:p>
            <a:pPr defTabSz="1252538"/>
            <a:r>
              <a:rPr lang="ru-RU" sz="2000" dirty="0">
                <a:latin typeface="+mj-lt"/>
              </a:rPr>
              <a:t>11:00   	Кабинетные учения </a:t>
            </a:r>
          </a:p>
          <a:p>
            <a:pPr defTabSz="1252538"/>
            <a:r>
              <a:rPr lang="ru-RU" sz="2000" dirty="0">
                <a:latin typeface="+mj-lt"/>
              </a:rPr>
              <a:t>12:30	Разбор учений «по горячим следам»</a:t>
            </a:r>
          </a:p>
          <a:p>
            <a:pPr defTabSz="1252538"/>
            <a:r>
              <a:rPr lang="ru-RU" sz="2000" dirty="0">
                <a:latin typeface="+mj-lt"/>
              </a:rPr>
              <a:t>13:00 	Завершение учений </a:t>
            </a:r>
          </a:p>
          <a:p>
            <a:pPr defTabSz="1252538"/>
            <a:r>
              <a:rPr lang="ru-RU" sz="2000" dirty="0">
                <a:latin typeface="+mj-lt"/>
              </a:rPr>
              <a:t>13:00	Обед</a:t>
            </a: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5760167" cy="5080878"/>
          </a:xfrm>
          <a:prstGeom prst="rect">
            <a:avLst/>
          </a:prstGeom>
          <a:noFill/>
        </p:spPr>
        <p:txBody>
          <a:bodyPr wrap="none" rtlCol="0">
            <a:spAutoFit/>
          </a:bodyPr>
          <a:lstStyle/>
          <a:p>
            <a:pPr lvl="0">
              <a:spcBef>
                <a:spcPts val="700"/>
              </a:spcBef>
              <a:buClr>
                <a:srgbClr val="DD8047"/>
              </a:buClr>
              <a:buSzPct val="60000"/>
              <a:defRPr/>
            </a:pPr>
            <a:r>
              <a:rPr lang="ru-RU" sz="2000" b="1" dirty="0">
                <a:solidFill>
                  <a:srgbClr val="0070C0"/>
                </a:solidFill>
                <a:latin typeface="+mj-lt"/>
                <a:cs typeface="Calibri" panose="020F0502020204030204" pitchFamily="34" charset="0"/>
              </a:rPr>
              <a:t>Часть 2. Вторые полдня: </a:t>
            </a:r>
          </a:p>
          <a:p>
            <a:pPr lvl="0">
              <a:spcBef>
                <a:spcPts val="700"/>
              </a:spcBef>
              <a:buClr>
                <a:srgbClr val="DD8047"/>
              </a:buClr>
              <a:buSzPct val="60000"/>
              <a:defRPr/>
            </a:pPr>
            <a:r>
              <a:rPr lang="ru-RU" sz="2000" dirty="0">
                <a:solidFill>
                  <a:srgbClr val="383838"/>
                </a:solidFill>
                <a:cs typeface="Calibri" panose="020F0502020204030204" pitchFamily="34" charset="0"/>
              </a:rPr>
              <a:t>14:00   	Резюме учений </a:t>
            </a:r>
          </a:p>
          <a:p>
            <a:pPr lvl="0">
              <a:spcBef>
                <a:spcPts val="700"/>
              </a:spcBef>
              <a:buClr>
                <a:srgbClr val="DD8047"/>
              </a:buClr>
              <a:buSzPct val="60000"/>
              <a:defRPr/>
            </a:pPr>
            <a:r>
              <a:rPr lang="ru-RU" sz="2000" dirty="0">
                <a:solidFill>
                  <a:srgbClr val="383838"/>
                </a:solidFill>
                <a:cs typeface="Calibri" panose="020F0502020204030204" pitchFamily="34" charset="0"/>
              </a:rPr>
              <a:t>14:15   	Анализ недочетов и планирование </a:t>
            </a:r>
          </a:p>
          <a:p>
            <a:pPr lvl="0">
              <a:spcBef>
                <a:spcPts val="700"/>
              </a:spcBef>
              <a:buClr>
                <a:srgbClr val="DD8047"/>
              </a:buClr>
              <a:buSzPct val="60000"/>
              <a:defRPr/>
            </a:pPr>
            <a:r>
              <a:rPr lang="ru-RU" sz="2000" dirty="0">
                <a:solidFill>
                  <a:srgbClr val="383838"/>
                </a:solidFill>
                <a:cs typeface="Calibri" panose="020F0502020204030204" pitchFamily="34" charset="0"/>
              </a:rPr>
              <a:t>	действий (работа в группе) </a:t>
            </a:r>
          </a:p>
          <a:p>
            <a:pPr lvl="0">
              <a:spcBef>
                <a:spcPts val="700"/>
              </a:spcBef>
              <a:buClr>
                <a:srgbClr val="DD8047"/>
              </a:buClr>
              <a:buSzPct val="60000"/>
              <a:defRPr/>
            </a:pPr>
            <a:r>
              <a:rPr lang="ru-RU" sz="2000" dirty="0">
                <a:solidFill>
                  <a:srgbClr val="383838"/>
                </a:solidFill>
                <a:cs typeface="Calibri" panose="020F0502020204030204" pitchFamily="34" charset="0"/>
              </a:rPr>
              <a:t>15:30	Перерыв на кофе (15 мин.)</a:t>
            </a:r>
          </a:p>
          <a:p>
            <a:pPr lvl="0">
              <a:spcBef>
                <a:spcPts val="700"/>
              </a:spcBef>
              <a:buClr>
                <a:srgbClr val="DD8047"/>
              </a:buClr>
              <a:buSzPct val="60000"/>
              <a:defRPr/>
            </a:pPr>
            <a:r>
              <a:rPr lang="ru-RU" sz="2000" dirty="0">
                <a:solidFill>
                  <a:srgbClr val="383838"/>
                </a:solidFill>
                <a:cs typeface="Calibri" panose="020F0502020204030204" pitchFamily="34" charset="0"/>
              </a:rPr>
              <a:t>15:45   	Продолжение планирования действий </a:t>
            </a:r>
          </a:p>
          <a:p>
            <a:pPr lvl="0">
              <a:spcBef>
                <a:spcPts val="700"/>
              </a:spcBef>
              <a:buClr>
                <a:srgbClr val="DD8047"/>
              </a:buClr>
              <a:buSzPct val="60000"/>
              <a:defRPr/>
            </a:pPr>
            <a:r>
              <a:rPr lang="ru-RU" sz="2000" dirty="0">
                <a:solidFill>
                  <a:srgbClr val="383838"/>
                </a:solidFill>
                <a:cs typeface="Calibri" panose="020F0502020204030204" pitchFamily="34" charset="0"/>
              </a:rPr>
              <a:t>	(работа в группе) </a:t>
            </a:r>
          </a:p>
          <a:p>
            <a:pPr lvl="0">
              <a:spcBef>
                <a:spcPts val="700"/>
              </a:spcBef>
              <a:buClr>
                <a:srgbClr val="DD8047"/>
              </a:buClr>
              <a:buSzPct val="60000"/>
              <a:defRPr/>
            </a:pPr>
            <a:r>
              <a:rPr lang="ru-RU" sz="2000" dirty="0">
                <a:solidFill>
                  <a:srgbClr val="383838"/>
                </a:solidFill>
                <a:cs typeface="Calibri" panose="020F0502020204030204" pitchFamily="34" charset="0"/>
              </a:rPr>
              <a:t>16:30	Подведение итогов на заседании </a:t>
            </a:r>
          </a:p>
          <a:p>
            <a:pPr lvl="0">
              <a:spcBef>
                <a:spcPts val="700"/>
              </a:spcBef>
              <a:buClr>
                <a:srgbClr val="DD8047"/>
              </a:buClr>
              <a:buSzPct val="60000"/>
              <a:defRPr/>
            </a:pPr>
            <a:r>
              <a:rPr lang="ru-RU" sz="2000" dirty="0">
                <a:solidFill>
                  <a:srgbClr val="383838"/>
                </a:solidFill>
                <a:cs typeface="Calibri" panose="020F0502020204030204" pitchFamily="34" charset="0"/>
              </a:rPr>
              <a:t>	в полном составе</a:t>
            </a:r>
          </a:p>
          <a:p>
            <a:pPr lvl="0">
              <a:spcBef>
                <a:spcPts val="700"/>
              </a:spcBef>
              <a:buClr>
                <a:srgbClr val="DD8047"/>
              </a:buClr>
              <a:buSzPct val="60000"/>
              <a:defRPr/>
            </a:pPr>
            <a:r>
              <a:rPr lang="ru-RU" sz="2000" dirty="0">
                <a:solidFill>
                  <a:srgbClr val="383838"/>
                </a:solidFill>
                <a:cs typeface="Calibri" panose="020F0502020204030204" pitchFamily="34" charset="0"/>
              </a:rPr>
              <a:t>17:00   	Завершение работы и обсуждение </a:t>
            </a:r>
          </a:p>
          <a:p>
            <a:pPr lvl="0">
              <a:spcBef>
                <a:spcPts val="700"/>
              </a:spcBef>
              <a:buClr>
                <a:srgbClr val="DD8047"/>
              </a:buClr>
              <a:buSzPct val="60000"/>
              <a:defRPr/>
            </a:pPr>
            <a:r>
              <a:rPr lang="ru-RU" sz="2000" dirty="0">
                <a:solidFill>
                  <a:srgbClr val="383838"/>
                </a:solidFill>
                <a:cs typeface="Calibri" panose="020F0502020204030204" pitchFamily="34" charset="0"/>
              </a:rPr>
              <a:t>	дальнейших шагов</a:t>
            </a:r>
          </a:p>
          <a:p>
            <a:pPr lvl="0">
              <a:spcBef>
                <a:spcPts val="700"/>
              </a:spcBef>
              <a:buClr>
                <a:srgbClr val="DD8047"/>
              </a:buClr>
              <a:buSzPct val="60000"/>
              <a:defRPr/>
            </a:pPr>
            <a:r>
              <a:rPr lang="ru-RU" sz="2000" dirty="0">
                <a:solidFill>
                  <a:srgbClr val="383838"/>
                </a:solidFill>
                <a:cs typeface="Calibri" panose="020F0502020204030204" pitchFamily="34" charset="0"/>
              </a:rPr>
              <a:t>17:30   	Заключительная часть</a:t>
            </a:r>
          </a:p>
          <a:p>
            <a:endParaRPr lang="en-U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24F966B-0AE7-0F47-AEBE-73A4ED9CB75B}"/>
              </a:ext>
            </a:extLst>
          </p:cNvPr>
          <p:cNvSpPr txBox="1"/>
          <p:nvPr/>
        </p:nvSpPr>
        <p:spPr>
          <a:xfrm>
            <a:off x="4014735" y="5877712"/>
            <a:ext cx="4586335" cy="707886"/>
          </a:xfrm>
          <a:prstGeom prst="rect">
            <a:avLst/>
          </a:prstGeom>
          <a:noFill/>
        </p:spPr>
        <p:txBody>
          <a:bodyPr wrap="square" rtlCol="0">
            <a:spAutoFit/>
          </a:bodyPr>
          <a:lstStyle/>
          <a:p>
            <a:pPr algn="ctr">
              <a:spcBef>
                <a:spcPts val="700"/>
              </a:spcBef>
              <a:buClr>
                <a:srgbClr val="DD8047"/>
              </a:buClr>
              <a:buSzPct val="60000"/>
            </a:pPr>
            <a:r>
              <a:rPr lang="ru-RU" sz="2000" b="1" dirty="0">
                <a:solidFill>
                  <a:srgbClr val="0070C0"/>
                </a:solidFill>
                <a:latin typeface="+mj-lt"/>
                <a:cs typeface="Calibri" panose="020F0502020204030204" pitchFamily="34" charset="0"/>
              </a:rPr>
              <a:t>Скорректируйте эту повестку дня по мере необходимости</a:t>
            </a:r>
          </a:p>
        </p:txBody>
      </p:sp>
      <p:sp>
        <p:nvSpPr>
          <p:cNvPr id="10" name="object 7">
            <a:extLst>
              <a:ext uri="{FF2B5EF4-FFF2-40B4-BE49-F238E27FC236}">
                <a16:creationId xmlns:a16="http://schemas.microsoft.com/office/drawing/2014/main" id="{AEA824A0-6C49-4080-B5A7-E69E8F07AC46}"/>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1" name="Image 10">
            <a:extLst>
              <a:ext uri="{FF2B5EF4-FFF2-40B4-BE49-F238E27FC236}">
                <a16:creationId xmlns:a16="http://schemas.microsoft.com/office/drawing/2014/main" id="{D9475D16-10F0-4227-8081-14A073ACEEC7}"/>
              </a:ext>
            </a:extLst>
          </p:cNvPr>
          <p:cNvPicPr>
            <a:picLocks noChangeAspect="1"/>
          </p:cNvPicPr>
          <p:nvPr/>
        </p:nvPicPr>
        <p:blipFill>
          <a:blip r:embed="rId3"/>
          <a:stretch>
            <a:fillRect/>
          </a:stretch>
        </p:blipFill>
        <p:spPr>
          <a:xfrm>
            <a:off x="2258584" y="6602115"/>
            <a:ext cx="2889754" cy="304826"/>
          </a:xfrm>
          <a:prstGeom prst="rect">
            <a:avLst/>
          </a:prstGeom>
        </p:spPr>
      </p:pic>
      <p:sp>
        <p:nvSpPr>
          <p:cNvPr id="12" name="object 7">
            <a:extLst>
              <a:ext uri="{FF2B5EF4-FFF2-40B4-BE49-F238E27FC236}">
                <a16:creationId xmlns:a16="http://schemas.microsoft.com/office/drawing/2014/main" id="{D4E49A45-B079-4BC0-8F3D-66A13829F4F1}"/>
              </a:ext>
            </a:extLst>
          </p:cNvPr>
          <p:cNvSpPr txBox="1">
            <a:spLocks noGrp="1"/>
          </p:cNvSpPr>
          <p:nvPr/>
        </p:nvSpPr>
        <p:spPr>
          <a:xfrm>
            <a:off x="11487149" y="6636222"/>
            <a:ext cx="409576"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7993693" cy="581340"/>
          </a:xfrm>
        </p:spPr>
        <p:txBody>
          <a:bodyPr>
            <a:normAutofit fontScale="90000"/>
          </a:bodyPr>
          <a:lstStyle/>
          <a:p>
            <a:r>
              <a:rPr lang="ru-RU" sz="2800" dirty="0"/>
              <a:t>Сценарий 2 – Вакцины готовы к применению</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29 декабря 2020 г.</a:t>
            </a: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73825" y="939658"/>
            <a:ext cx="11296997" cy="5490933"/>
          </a:xfrm>
          <a:solidFill>
            <a:schemeClr val="tx2">
              <a:lumMod val="20000"/>
              <a:lumOff val="80000"/>
            </a:schemeClr>
          </a:solidFill>
        </p:spPr>
        <p:txBody>
          <a:bodyPr anchor="ctr">
            <a:normAutofit lnSpcReduction="10000"/>
          </a:bodyPr>
          <a:lstStyle/>
          <a:p>
            <a:pPr marL="0" indent="0">
              <a:lnSpc>
                <a:spcPct val="110000"/>
              </a:lnSpc>
              <a:buNone/>
            </a:pPr>
            <a:r>
              <a:rPr lang="ru-RU" sz="1800" b="1" dirty="0"/>
              <a:t>Вакцины разработаны и готовы к распределению</a:t>
            </a:r>
          </a:p>
          <a:p>
            <a:pPr algn="just">
              <a:lnSpc>
                <a:spcPct val="110000"/>
              </a:lnSpc>
            </a:pPr>
            <a:r>
              <a:rPr lang="ru-RU" sz="1800" dirty="0"/>
              <a:t>Существует несколько вакцин-кандидатов, которые могут быть выпущены в рамках механизма COVAX. </a:t>
            </a:r>
          </a:p>
          <a:p>
            <a:pPr algn="just">
              <a:lnSpc>
                <a:spcPct val="110000"/>
              </a:lnSpc>
            </a:pPr>
            <a:r>
              <a:rPr lang="ru-RU" sz="1800" dirty="0"/>
              <a:t>Некоторые из них находятся во второй фазе, в то время как другие уже в третьей фазе, а две </a:t>
            </a:r>
            <a:r>
              <a:rPr lang="ru-RU" sz="1800" dirty="0" err="1"/>
              <a:t>кандидатные</a:t>
            </a:r>
            <a:r>
              <a:rPr lang="ru-RU" sz="1800" dirty="0"/>
              <a:t> вакцины проходят четвертую фазу клинических испытаний.  </a:t>
            </a:r>
          </a:p>
          <a:p>
            <a:pPr algn="just">
              <a:lnSpc>
                <a:spcPct val="110000"/>
              </a:lnSpc>
            </a:pPr>
            <a:r>
              <a:rPr lang="ru-RU" sz="1800" dirty="0"/>
              <a:t>Вакцины получили одобрение для использования в чрезвычайных ситуациях со стороны MHRA и USFDA, но все еще ожидают условного одобрения со стороны ЕАЛС и еще не вошли в список вакцин, рекомендованных ВОЗ для использования в чрезвычайных ситуациях.</a:t>
            </a:r>
          </a:p>
          <a:p>
            <a:pPr lvl="0" algn="just">
              <a:lnSpc>
                <a:spcPct val="110000"/>
              </a:lnSpc>
            </a:pPr>
            <a:r>
              <a:rPr lang="ru-RU" sz="1800" dirty="0"/>
              <a:t>В настоящее время вы не знаете, какая вакцина будет распределяться.</a:t>
            </a:r>
          </a:p>
          <a:p>
            <a:pPr lvl="0" algn="just">
              <a:lnSpc>
                <a:spcPct val="110000"/>
              </a:lnSpc>
            </a:pPr>
            <a:r>
              <a:rPr lang="ru-RU" sz="1800" dirty="0"/>
              <a:t>Все вакцины имеют почти одинаковую эффективность, но отличаются друг от друга требованиями к хранению и транспортировке.</a:t>
            </a:r>
          </a:p>
          <a:p>
            <a:pPr lvl="0" algn="just">
              <a:lnSpc>
                <a:spcPct val="110000"/>
              </a:lnSpc>
            </a:pPr>
            <a:r>
              <a:rPr lang="ru-RU" sz="1800" dirty="0"/>
              <a:t>Действующие в настоящее время рекомендации в отношении вакцин-кандидатов:</a:t>
            </a:r>
          </a:p>
          <a:p>
            <a:pPr lvl="1" algn="just">
              <a:lnSpc>
                <a:spcPct val="110000"/>
              </a:lnSpc>
            </a:pPr>
            <a:r>
              <a:rPr lang="ru-RU" sz="1400" dirty="0"/>
              <a:t>Для всех вакцин требуется две дозы, вводимые с интервалом от 21 до 28 дней.</a:t>
            </a:r>
          </a:p>
          <a:p>
            <a:pPr lvl="1" algn="just">
              <a:lnSpc>
                <a:spcPct val="110000"/>
              </a:lnSpc>
            </a:pPr>
            <a:r>
              <a:rPr lang="ru-RU" sz="1400" dirty="0"/>
              <a:t>До получения всех вакцин, за исключением AZD1222, требуется наличие </a:t>
            </a:r>
            <a:r>
              <a:rPr lang="ru-RU" sz="1400" dirty="0" err="1"/>
              <a:t>сверхнизкотемпературной</a:t>
            </a:r>
            <a:r>
              <a:rPr lang="ru-RU" sz="1400" dirty="0"/>
              <a:t> цепочки.</a:t>
            </a:r>
          </a:p>
          <a:p>
            <a:pPr marL="0" indent="0" algn="ctr">
              <a:lnSpc>
                <a:spcPct val="110000"/>
              </a:lnSpc>
              <a:buNone/>
            </a:pPr>
            <a:r>
              <a:rPr lang="ru-RU" sz="1800" b="1" dirty="0"/>
              <a:t>ПРИМЕЧАНИЕ:   ВОЗ ЕЩЕ НЕ ЗАВЕРШИЛА ОЦЕНКУ НИ ОДНОЙ ИЗ ВАКЦИН ДЛЯ СПИСКА ВАКЦИН, РЕКОМЕНДОВАННЫХ ДЛЯ ИСПОЛЬЗОВАНИЯ В ЧРЕЗВЫЧАЙНЫХ СИТУАЦИЯХ</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8512233" y="104238"/>
            <a:ext cx="367976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ru-RU" sz="1600" b="1" i="0" u="none" strike="noStrike" cap="none" normalizeH="0" baseline="0" noProof="0" dirty="0">
                <a:ln>
                  <a:noFill/>
                </a:ln>
                <a:solidFill>
                  <a:prstClr val="white"/>
                </a:solidFill>
                <a:uLnTx/>
                <a:uFillTx/>
                <a:latin typeface="Arial Black" panose="020B0A04020102020204" pitchFamily="34" charset="0"/>
                <a:ea typeface="+mn-ea"/>
                <a:cs typeface="+mn-cs"/>
              </a:rPr>
              <a:t>ИМИТАЦИОННАЯ СИТУАЦИЯ</a:t>
            </a:r>
          </a:p>
        </p:txBody>
      </p:sp>
      <p:sp>
        <p:nvSpPr>
          <p:cNvPr id="8" name="object 7">
            <a:extLst>
              <a:ext uri="{FF2B5EF4-FFF2-40B4-BE49-F238E27FC236}">
                <a16:creationId xmlns:a16="http://schemas.microsoft.com/office/drawing/2014/main" id="{94247BDB-8DAE-43EF-8FE1-93C9B5FB6225}"/>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age 8">
            <a:extLst>
              <a:ext uri="{FF2B5EF4-FFF2-40B4-BE49-F238E27FC236}">
                <a16:creationId xmlns:a16="http://schemas.microsoft.com/office/drawing/2014/main" id="{8CED128A-2BB3-455C-9573-83370257FA9E}"/>
              </a:ext>
            </a:extLst>
          </p:cNvPr>
          <p:cNvPicPr>
            <a:picLocks noChangeAspect="1"/>
          </p:cNvPicPr>
          <p:nvPr/>
        </p:nvPicPr>
        <p:blipFill>
          <a:blip r:embed="rId3"/>
          <a:stretch>
            <a:fillRect/>
          </a:stretch>
        </p:blipFill>
        <p:spPr>
          <a:xfrm>
            <a:off x="2258584" y="6621192"/>
            <a:ext cx="2889754" cy="304826"/>
          </a:xfrm>
          <a:prstGeom prst="rect">
            <a:avLst/>
          </a:prstGeom>
        </p:spPr>
      </p:pic>
      <p:sp>
        <p:nvSpPr>
          <p:cNvPr id="13" name="object 7">
            <a:extLst>
              <a:ext uri="{FF2B5EF4-FFF2-40B4-BE49-F238E27FC236}">
                <a16:creationId xmlns:a16="http://schemas.microsoft.com/office/drawing/2014/main" id="{A7FE57A3-9591-46AE-930D-9CAB77FD8FE6}"/>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7783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ru-RU"/>
              <a:t>Сессия 2 – Вопросы для обсуждения</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ru-RU" dirty="0"/>
              <a:t>29 декабря 2020 г.</a:t>
            </a:r>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602901" y="753516"/>
            <a:ext cx="10822076" cy="5131174"/>
          </a:xfrm>
        </p:spPr>
        <p:txBody>
          <a:bodyPr>
            <a:normAutofit fontScale="85000" lnSpcReduction="20000"/>
          </a:bodyPr>
          <a:lstStyle/>
          <a:p>
            <a:pPr marL="0" indent="0" algn="just">
              <a:lnSpc>
                <a:spcPct val="120000"/>
              </a:lnSpc>
              <a:buNone/>
            </a:pPr>
            <a:r>
              <a:rPr lang="ru-RU" sz="2000" b="1">
                <a:solidFill>
                  <a:schemeClr val="accent3"/>
                </a:solidFill>
              </a:rPr>
              <a:t>Какие процедуры необходимо выполнить, чтобы национальный регулирующий орган (НРО) мог разрешить использование одной из этих вакцин?</a:t>
            </a:r>
          </a:p>
          <a:p>
            <a:pPr marL="0" indent="0" algn="just">
              <a:lnSpc>
                <a:spcPct val="120000"/>
              </a:lnSpc>
              <a:buNone/>
            </a:pPr>
            <a:endParaRPr lang="en-GB" sz="2000" b="1">
              <a:solidFill>
                <a:schemeClr val="accent3"/>
              </a:solidFill>
            </a:endParaRPr>
          </a:p>
          <a:p>
            <a:pPr marL="514350" indent="-514350" algn="just">
              <a:lnSpc>
                <a:spcPct val="120000"/>
              </a:lnSpc>
              <a:buFont typeface="+mj-lt"/>
              <a:buAutoNum type="arabicPeriod"/>
            </a:pPr>
            <a:r>
              <a:rPr lang="ru-RU" sz="2000"/>
              <a:t>Какой минимум информации потребуется национальному регулирующему органу (НРО) для обеспечения возможности проведения экспертизы хотя бы одной из этих вакцин на предмет ее возможного лицензирования и распределения?</a:t>
            </a:r>
          </a:p>
          <a:p>
            <a:pPr marL="514350" indent="-514350" algn="just">
              <a:lnSpc>
                <a:spcPct val="120000"/>
              </a:lnSpc>
              <a:buFont typeface="+mj-lt"/>
              <a:buAutoNum type="arabicPeriod"/>
            </a:pPr>
            <a:r>
              <a:rPr lang="ru-RU" sz="2000"/>
              <a:t>Имеются ли у этих вакцин какие-либо особенности, которые могут привести к их отказу с учетом вашей нормативной базы?</a:t>
            </a:r>
          </a:p>
          <a:p>
            <a:pPr marL="514350" indent="-514350" algn="just">
              <a:lnSpc>
                <a:spcPct val="120000"/>
              </a:lnSpc>
              <a:buFont typeface="+mj-lt"/>
              <a:buAutoNum type="arabicPeriod"/>
            </a:pPr>
            <a:r>
              <a:rPr lang="ru-RU" sz="2000"/>
              <a:t>При невозможности использования одной вакцины, каким образом НРО примет решение о переходе на другую вакцину или, в случае необходимости, все вакцины будут разрешены к использованию одновременно?</a:t>
            </a:r>
          </a:p>
          <a:p>
            <a:pPr marL="514350" indent="-514350" algn="just">
              <a:lnSpc>
                <a:spcPct val="120000"/>
              </a:lnSpc>
              <a:buFont typeface="+mj-lt"/>
              <a:buAutoNum type="arabicPeriod"/>
            </a:pPr>
            <a:r>
              <a:rPr lang="ru-RU" sz="2000"/>
              <a:t>Если производитель изменяет некоторые ингредиенты или производственные процессы (например, чтобы сделать вакцину более стабильной при более высоких температурах), как это повлияет на выдачу разрешений на использование (может ли это изменение рассматриваться как пострегистрационное изменение (PAC), и существуют ли необходимые инструкции и процедуры по конролю PAC)?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657978" y="5811537"/>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ru-RU" sz="2400" b="1">
                  <a:solidFill>
                    <a:srgbClr val="0070C0"/>
                  </a:solidFill>
                  <a:latin typeface="+mj-lt"/>
                  <a:cs typeface="Calibri" panose="020F0502020204030204" pitchFamily="34" charset="0"/>
                </a:rPr>
                <a:t>60 мин.</a:t>
              </a:r>
            </a:p>
          </p:txBody>
        </p:sp>
      </p:grpSp>
      <p:sp>
        <p:nvSpPr>
          <p:cNvPr id="8" name="object 7">
            <a:extLst>
              <a:ext uri="{FF2B5EF4-FFF2-40B4-BE49-F238E27FC236}">
                <a16:creationId xmlns:a16="http://schemas.microsoft.com/office/drawing/2014/main" id="{5C20D468-250F-4C1C-9C6A-433DF5905359}"/>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age 8">
            <a:extLst>
              <a:ext uri="{FF2B5EF4-FFF2-40B4-BE49-F238E27FC236}">
                <a16:creationId xmlns:a16="http://schemas.microsoft.com/office/drawing/2014/main" id="{59E7786E-86A1-4952-ACAB-DF3DE65A9788}"/>
              </a:ext>
            </a:extLst>
          </p:cNvPr>
          <p:cNvPicPr>
            <a:picLocks noChangeAspect="1"/>
          </p:cNvPicPr>
          <p:nvPr/>
        </p:nvPicPr>
        <p:blipFill>
          <a:blip r:embed="rId4"/>
          <a:stretch>
            <a:fillRect/>
          </a:stretch>
        </p:blipFill>
        <p:spPr>
          <a:xfrm>
            <a:off x="2258584" y="6608706"/>
            <a:ext cx="2889754" cy="304826"/>
          </a:xfrm>
          <a:prstGeom prst="rect">
            <a:avLst/>
          </a:prstGeom>
        </p:spPr>
      </p:pic>
      <p:sp>
        <p:nvSpPr>
          <p:cNvPr id="10" name="object 7">
            <a:extLst>
              <a:ext uri="{FF2B5EF4-FFF2-40B4-BE49-F238E27FC236}">
                <a16:creationId xmlns:a16="http://schemas.microsoft.com/office/drawing/2014/main" id="{B2F228EA-A3D0-4A43-A980-01BE7F2AF9A2}"/>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2988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ru-RU"/>
              <a:t>Перерыв</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r>
              <a:rPr lang="ru-RU" dirty="0"/>
              <a:t>29 декабря 2020 г.</a:t>
            </a:r>
            <a:endParaRPr lang="en-US" dirty="0"/>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ru-RU" sz="3600" b="1" dirty="0">
                <a:solidFill>
                  <a:schemeClr val="accent1"/>
                </a:solidFill>
              </a:rPr>
              <a:t>Перерыв </a:t>
            </a:r>
          </a:p>
          <a:p>
            <a:pPr algn="ctr"/>
            <a:r>
              <a:rPr lang="ru-RU" sz="3600" b="1" dirty="0">
                <a:solidFill>
                  <a:schemeClr val="accent1"/>
                </a:solidFill>
              </a:rPr>
              <a:t>на кофе </a:t>
            </a:r>
          </a:p>
          <a:p>
            <a:pPr algn="ctr"/>
            <a:r>
              <a:rPr lang="ru-RU" sz="3600" b="1" dirty="0">
                <a:solidFill>
                  <a:schemeClr val="accent1"/>
                </a:solidFill>
              </a:rPr>
              <a:t>(15 мин.)</a:t>
            </a:r>
          </a:p>
        </p:txBody>
      </p:sp>
      <p:sp>
        <p:nvSpPr>
          <p:cNvPr id="7" name="object 7">
            <a:extLst>
              <a:ext uri="{FF2B5EF4-FFF2-40B4-BE49-F238E27FC236}">
                <a16:creationId xmlns:a16="http://schemas.microsoft.com/office/drawing/2014/main" id="{8AAD5EC3-8395-4E82-A93B-812C8EF7ADE6}"/>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394A127-8BD1-45A6-B57F-C874B3AE8B03}"/>
              </a:ext>
            </a:extLst>
          </p:cNvPr>
          <p:cNvPicPr>
            <a:picLocks noChangeAspect="1"/>
          </p:cNvPicPr>
          <p:nvPr/>
        </p:nvPicPr>
        <p:blipFill>
          <a:blip r:embed="rId4"/>
          <a:stretch>
            <a:fillRect/>
          </a:stretch>
        </p:blipFill>
        <p:spPr>
          <a:xfrm>
            <a:off x="2258584" y="6609611"/>
            <a:ext cx="2889754" cy="304826"/>
          </a:xfrm>
          <a:prstGeom prst="rect">
            <a:avLst/>
          </a:prstGeom>
        </p:spPr>
      </p:pic>
      <p:sp>
        <p:nvSpPr>
          <p:cNvPr id="9" name="object 7">
            <a:extLst>
              <a:ext uri="{FF2B5EF4-FFF2-40B4-BE49-F238E27FC236}">
                <a16:creationId xmlns:a16="http://schemas.microsoft.com/office/drawing/2014/main" id="{52B94D1A-7E52-4D0F-8F8E-DF70C385E121}"/>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ru-RU"/>
              <a:t>Сценарий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ru-RU" dirty="0"/>
              <a:t>29 декабря 2020 г.</a:t>
            </a:r>
            <a:endParaRPr lang="en-US"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8650224" y="109728"/>
            <a:ext cx="3940761" cy="338554"/>
          </a:xfrm>
          <a:prstGeom prst="rect">
            <a:avLst/>
          </a:prstGeom>
          <a:noFill/>
        </p:spPr>
        <p:txBody>
          <a:bodyPr wrap="square" rtlCol="0">
            <a:spAutoFit/>
          </a:bodyPr>
          <a:lstStyle/>
          <a:p>
            <a:pPr>
              <a:spcBef>
                <a:spcPts val="700"/>
              </a:spcBef>
              <a:buClr>
                <a:srgbClr val="DD8047"/>
              </a:buClr>
              <a:buSzPct val="60000"/>
            </a:pPr>
            <a:r>
              <a:rPr lang="ru-RU" sz="1600" b="1" dirty="0">
                <a:solidFill>
                  <a:schemeClr val="bg1"/>
                </a:solidFill>
                <a:latin typeface="Arial Black" panose="020B0A04020102020204" pitchFamily="34" charset="0"/>
              </a:rPr>
              <a:t>ИМИТАЦИОННАЯ СИТУАЦИЯ</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977030"/>
            <a:ext cx="6694334" cy="5408139"/>
          </a:xfrm>
          <a:prstGeom prst="rect">
            <a:avLst/>
          </a:prstGeom>
          <a:solidFill>
            <a:schemeClr val="tx2">
              <a:lumMod val="20000"/>
              <a:lumOff val="80000"/>
            </a:schemeClr>
          </a:solidFill>
        </p:spPr>
        <p:txBody>
          <a:bodyPr anchor="ctr">
            <a:normAutofit fontScale="70000" lnSpcReduction="20000"/>
          </a:bodyPr>
          <a:lstStyle/>
          <a:p>
            <a:pPr lvl="0">
              <a:lnSpc>
                <a:spcPct val="110000"/>
              </a:lnSpc>
            </a:pPr>
            <a:r>
              <a:rPr lang="ru-RU" dirty="0"/>
              <a:t>Все вакцины, полученные в рамках механизма COVAX, были одобрены национальным регулирующим органом для использования в целях вакцинации населения против COVID-19.</a:t>
            </a:r>
          </a:p>
          <a:p>
            <a:pPr lvl="0">
              <a:lnSpc>
                <a:spcPct val="110000"/>
              </a:lnSpc>
            </a:pPr>
            <a:r>
              <a:rPr lang="ru-RU" dirty="0"/>
              <a:t>В других странах идет процесс лицензирования вакцины для использования.</a:t>
            </a:r>
          </a:p>
          <a:p>
            <a:pPr lvl="0">
              <a:lnSpc>
                <a:spcPct val="110000"/>
              </a:lnSpc>
            </a:pPr>
            <a:r>
              <a:rPr lang="ru-RU" dirty="0"/>
              <a:t>COVAX ожидает вашего окончательного разрешения для отгрузки и транспортировки.</a:t>
            </a:r>
          </a:p>
          <a:p>
            <a:pPr lvl="0">
              <a:lnSpc>
                <a:spcPct val="110000"/>
              </a:lnSpc>
            </a:pPr>
            <a:r>
              <a:rPr lang="ru-RU" dirty="0"/>
              <a:t>Перед распределением вакцины необходимо иметь план ее доставки к месту использования, который будет включать в себя нормативно-правовые требования.</a:t>
            </a:r>
          </a:p>
          <a:p>
            <a:pPr lvl="0">
              <a:lnSpc>
                <a:spcPct val="110000"/>
              </a:lnSpc>
            </a:pPr>
            <a:r>
              <a:rPr lang="ru-RU" dirty="0"/>
              <a:t>Вам необходимо знать действующее законодательство относительно таможенного оформления товаров, транспортировки и хранения вакцины.   </a:t>
            </a:r>
          </a:p>
        </p:txBody>
      </p:sp>
      <p:pic>
        <p:nvPicPr>
          <p:cNvPr id="6" name="Picture 5" descr="A picture containing indoor&#10;&#10;Description automatically generated">
            <a:extLst>
              <a:ext uri="{FF2B5EF4-FFF2-40B4-BE49-F238E27FC236}">
                <a16:creationId xmlns:a16="http://schemas.microsoft.com/office/drawing/2014/main" id="{D27CABB7-7BB4-7247-81E7-72C8F62CD7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3433" y="1179199"/>
            <a:ext cx="3721100" cy="5003800"/>
          </a:xfrm>
          <a:prstGeom prst="rect">
            <a:avLst/>
          </a:prstGeom>
        </p:spPr>
      </p:pic>
      <p:sp>
        <p:nvSpPr>
          <p:cNvPr id="9" name="object 7">
            <a:extLst>
              <a:ext uri="{FF2B5EF4-FFF2-40B4-BE49-F238E27FC236}">
                <a16:creationId xmlns:a16="http://schemas.microsoft.com/office/drawing/2014/main" id="{24769A81-79CB-4634-8CF2-79FE8E2B0736}"/>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3" name="Image 12">
            <a:extLst>
              <a:ext uri="{FF2B5EF4-FFF2-40B4-BE49-F238E27FC236}">
                <a16:creationId xmlns:a16="http://schemas.microsoft.com/office/drawing/2014/main" id="{BCEAFD33-3901-48C4-9594-9E0D20AED43F}"/>
              </a:ext>
            </a:extLst>
          </p:cNvPr>
          <p:cNvPicPr>
            <a:picLocks noChangeAspect="1"/>
          </p:cNvPicPr>
          <p:nvPr/>
        </p:nvPicPr>
        <p:blipFill>
          <a:blip r:embed="rId4"/>
          <a:stretch>
            <a:fillRect/>
          </a:stretch>
        </p:blipFill>
        <p:spPr>
          <a:xfrm>
            <a:off x="2258584" y="6602115"/>
            <a:ext cx="2889754" cy="304826"/>
          </a:xfrm>
          <a:prstGeom prst="rect">
            <a:avLst/>
          </a:prstGeom>
        </p:spPr>
      </p:pic>
      <p:sp>
        <p:nvSpPr>
          <p:cNvPr id="14" name="object 7">
            <a:extLst>
              <a:ext uri="{FF2B5EF4-FFF2-40B4-BE49-F238E27FC236}">
                <a16:creationId xmlns:a16="http://schemas.microsoft.com/office/drawing/2014/main" id="{356975FC-1B77-48F0-9126-689D19B43BF2}"/>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ru-RU"/>
              <a:t>Сессия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293014" y="753515"/>
            <a:ext cx="11703914" cy="5474565"/>
          </a:xfrm>
        </p:spPr>
        <p:txBody>
          <a:bodyPr vert="horz" lIns="91440" tIns="45720" rIns="91440" bIns="45720" rtlCol="0" anchor="t">
            <a:noAutofit/>
          </a:bodyPr>
          <a:lstStyle/>
          <a:p>
            <a:pPr marL="0" indent="0">
              <a:buNone/>
            </a:pPr>
            <a:r>
              <a:rPr lang="ru-RU" sz="2400" b="1" dirty="0">
                <a:solidFill>
                  <a:schemeClr val="accent3"/>
                </a:solidFill>
                <a:latin typeface="Arial"/>
                <a:cs typeface="Arial"/>
              </a:rPr>
              <a:t>Какие дальнейшие шаги вы предпримете, чтобы гарантировать, что разрешенная вакцина может быть использована в стране?</a:t>
            </a:r>
          </a:p>
          <a:p>
            <a:pPr marL="514350" indent="-514350">
              <a:lnSpc>
                <a:spcPct val="110000"/>
              </a:lnSpc>
              <a:buFont typeface="+mj-lt"/>
              <a:buAutoNum type="arabicPeriod"/>
            </a:pPr>
            <a:r>
              <a:rPr lang="ru-RU" sz="1650" dirty="0">
                <a:latin typeface="Arial"/>
                <a:cs typeface="Arial"/>
              </a:rPr>
              <a:t>Какие последующие меры контроля будут осуществляться НРО в пострегистрационный период? Например:</a:t>
            </a:r>
          </a:p>
          <a:p>
            <a:pPr marL="971550" lvl="1" indent="-514350">
              <a:lnSpc>
                <a:spcPct val="110000"/>
              </a:lnSpc>
              <a:buFont typeface="+mj-lt"/>
              <a:buAutoNum type="alphaLcParenR"/>
            </a:pPr>
            <a:r>
              <a:rPr lang="ru-RU" sz="1650" dirty="0">
                <a:latin typeface="Arial"/>
                <a:cs typeface="Arial"/>
              </a:rPr>
              <a:t>Разрешение на ввоз</a:t>
            </a:r>
          </a:p>
          <a:p>
            <a:pPr marL="971550" lvl="1" indent="-514350">
              <a:lnSpc>
                <a:spcPct val="110000"/>
              </a:lnSpc>
              <a:buFont typeface="+mj-lt"/>
              <a:buAutoNum type="alphaLcParenR"/>
            </a:pPr>
            <a:r>
              <a:rPr lang="ru-RU" sz="1650" dirty="0">
                <a:latin typeface="Arial"/>
                <a:cs typeface="Arial"/>
              </a:rPr>
              <a:t>Разрешение НРО на выпуск партии вакцины</a:t>
            </a:r>
          </a:p>
          <a:p>
            <a:pPr marL="971550" lvl="1" indent="-514350">
              <a:lnSpc>
                <a:spcPct val="110000"/>
              </a:lnSpc>
              <a:buFont typeface="+mj-lt"/>
              <a:buAutoNum type="alphaLcParenR"/>
            </a:pPr>
            <a:r>
              <a:rPr lang="ru-RU" sz="1650" dirty="0">
                <a:latin typeface="Arial"/>
                <a:cs typeface="Arial"/>
              </a:rPr>
              <a:t>Хранение и распределение</a:t>
            </a:r>
          </a:p>
          <a:p>
            <a:pPr marL="514350" indent="-514350">
              <a:lnSpc>
                <a:spcPct val="110000"/>
              </a:lnSpc>
              <a:buFont typeface="+mj-lt"/>
              <a:buAutoNum type="arabicPeriod"/>
            </a:pPr>
            <a:r>
              <a:rPr lang="ru-RU" sz="1650" dirty="0">
                <a:latin typeface="Arial"/>
                <a:cs typeface="Arial"/>
              </a:rPr>
              <a:t>Какие минимальные требования предъявляются для получения разрешения на ввоз после того, как вакцина будет одобрена?</a:t>
            </a:r>
          </a:p>
          <a:p>
            <a:pPr marL="971550" lvl="1" indent="-514350">
              <a:lnSpc>
                <a:spcPct val="110000"/>
              </a:lnSpc>
              <a:buFont typeface="+mj-lt"/>
              <a:buAutoNum type="alphaLcParenR"/>
            </a:pPr>
            <a:r>
              <a:rPr lang="ru-RU" sz="1650" dirty="0">
                <a:latin typeface="Arial"/>
                <a:cs typeface="Arial"/>
              </a:rPr>
              <a:t>Каковы сроки выдачи разрешения на ввоз? Может ли оно быть выдано менее чем за пять (5) рабочих дней?</a:t>
            </a:r>
          </a:p>
          <a:p>
            <a:pPr marL="514350" indent="-514350">
              <a:lnSpc>
                <a:spcPct val="110000"/>
              </a:lnSpc>
              <a:buFont typeface="+mj-lt"/>
              <a:buAutoNum type="arabicPeriod"/>
            </a:pPr>
            <a:r>
              <a:rPr lang="ru-RU" sz="1650" dirty="0">
                <a:latin typeface="Arial"/>
                <a:cs typeface="Arial"/>
              </a:rPr>
              <a:t>Является ли разрешение НРО на выпуск партии обязательным в соответствии с национальными правилами?</a:t>
            </a:r>
          </a:p>
          <a:p>
            <a:pPr marL="971550" lvl="1" indent="-514350">
              <a:lnSpc>
                <a:spcPct val="110000"/>
              </a:lnSpc>
              <a:buFont typeface="+mj-lt"/>
              <a:buAutoNum type="alphaLcParenR"/>
            </a:pPr>
            <a:r>
              <a:rPr lang="ru-RU" sz="1650" dirty="0">
                <a:latin typeface="Arial"/>
                <a:cs typeface="Arial"/>
              </a:rPr>
              <a:t>Является ли тестирование вакцин обязательным?</a:t>
            </a:r>
          </a:p>
          <a:p>
            <a:pPr marL="971550" lvl="1" indent="-514350">
              <a:lnSpc>
                <a:spcPct val="110000"/>
              </a:lnSpc>
              <a:buFont typeface="+mj-lt"/>
              <a:buAutoNum type="alphaLcParenR"/>
            </a:pPr>
            <a:r>
              <a:rPr lang="ru-RU" sz="1650" dirty="0">
                <a:latin typeface="Arial"/>
                <a:cs typeface="Arial"/>
              </a:rPr>
              <a:t>Каковы минимальные требования к выпуску партии на национальном уровне, включая перечень обязательных документов? </a:t>
            </a:r>
          </a:p>
          <a:p>
            <a:pPr marL="971550" lvl="1" indent="-514350">
              <a:lnSpc>
                <a:spcPct val="110000"/>
              </a:lnSpc>
              <a:buFont typeface="+mj-lt"/>
              <a:buAutoNum type="alphaLcParenR"/>
            </a:pPr>
            <a:r>
              <a:rPr lang="ru-RU" sz="1650" dirty="0">
                <a:latin typeface="Arial"/>
                <a:cs typeface="Arial"/>
              </a:rPr>
              <a:t>Можно ли выпустить вакцину менее чем за два дня только на основании сводного протокола сопровождения партии?</a:t>
            </a:r>
          </a:p>
          <a:p>
            <a:pPr marL="457200" lvl="1" indent="0">
              <a:lnSpc>
                <a:spcPct val="110000"/>
              </a:lnSpc>
              <a:buNone/>
            </a:pPr>
            <a:endParaRPr lang="en-US" sz="1400" dirty="0">
              <a:latin typeface="Arial"/>
              <a:cs typeface="Arial"/>
            </a:endParaRPr>
          </a:p>
          <a:p>
            <a:pPr marL="514350" indent="-514350">
              <a:lnSpc>
                <a:spcPct val="110000"/>
              </a:lnSpc>
              <a:buFont typeface="+mj-lt"/>
              <a:buAutoNum type="arabicPeriod"/>
            </a:pPr>
            <a:endParaRPr lang="en-US" sz="1800" dirty="0">
              <a:solidFill>
                <a:srgbClr val="FF0000"/>
              </a:solidFill>
              <a:latin typeface="Arial"/>
              <a:cs typeface="Arial"/>
            </a:endParaRPr>
          </a:p>
          <a:p>
            <a:pPr marL="514350" indent="-514350">
              <a:lnSpc>
                <a:spcPct val="110000"/>
              </a:lnSpc>
              <a:buFont typeface="+mj-lt"/>
              <a:buAutoNum type="arabicPeriod"/>
            </a:pPr>
            <a:endParaRPr lang="en-GB" sz="1800" dirty="0">
              <a:latin typeface="Arial"/>
              <a:cs typeface="Arial"/>
            </a:endParaRPr>
          </a:p>
          <a:p>
            <a:pPr marL="514350" indent="-514350">
              <a:lnSpc>
                <a:spcPct val="110000"/>
              </a:lnSpc>
              <a:buFont typeface="+mj-lt"/>
              <a:buAutoNum type="arabicPeriod"/>
            </a:pPr>
            <a:endParaRPr lang="en-GB" sz="1800" dirty="0">
              <a:latin typeface="Arial"/>
              <a:cs typeface="Arial"/>
            </a:endParaRPr>
          </a:p>
          <a:p>
            <a:pPr marL="342900" indent="-342900">
              <a:lnSpc>
                <a:spcPct val="100000"/>
              </a:lnSpc>
              <a:spcBef>
                <a:spcPts val="600"/>
              </a:spcBef>
              <a:buFont typeface="+mj-lt"/>
              <a:buAutoNum type="arabicPeriod"/>
            </a:pPr>
            <a:endParaRPr lang="en-GB"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878183" y="2010631"/>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ru-RU" sz="2400" b="1">
                  <a:solidFill>
                    <a:srgbClr val="0070C0"/>
                  </a:solidFill>
                  <a:latin typeface="+mj-lt"/>
                  <a:cs typeface="Calibri" panose="020F0502020204030204" pitchFamily="34" charset="0"/>
                </a:rPr>
                <a:t>60 мин.</a:t>
              </a:r>
            </a:p>
          </p:txBody>
        </p:sp>
      </p:grpSp>
      <p:sp>
        <p:nvSpPr>
          <p:cNvPr id="8" name="object 7">
            <a:extLst>
              <a:ext uri="{FF2B5EF4-FFF2-40B4-BE49-F238E27FC236}">
                <a16:creationId xmlns:a16="http://schemas.microsoft.com/office/drawing/2014/main" id="{65CC4E57-F16B-44B5-A7BC-DC6A5368F2F6}"/>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age 8">
            <a:extLst>
              <a:ext uri="{FF2B5EF4-FFF2-40B4-BE49-F238E27FC236}">
                <a16:creationId xmlns:a16="http://schemas.microsoft.com/office/drawing/2014/main" id="{F7333D5D-4936-4DE4-AE52-ECA7786B03F1}"/>
              </a:ext>
            </a:extLst>
          </p:cNvPr>
          <p:cNvPicPr>
            <a:picLocks noChangeAspect="1"/>
          </p:cNvPicPr>
          <p:nvPr/>
        </p:nvPicPr>
        <p:blipFill>
          <a:blip r:embed="rId4"/>
          <a:stretch>
            <a:fillRect/>
          </a:stretch>
        </p:blipFill>
        <p:spPr>
          <a:xfrm>
            <a:off x="2268744" y="6621192"/>
            <a:ext cx="2889754" cy="304826"/>
          </a:xfrm>
          <a:prstGeom prst="rect">
            <a:avLst/>
          </a:prstGeom>
        </p:spPr>
      </p:pic>
      <p:sp>
        <p:nvSpPr>
          <p:cNvPr id="10" name="object 7">
            <a:extLst>
              <a:ext uri="{FF2B5EF4-FFF2-40B4-BE49-F238E27FC236}">
                <a16:creationId xmlns:a16="http://schemas.microsoft.com/office/drawing/2014/main" id="{F184738C-CB0D-4852-A944-E2B1270DA263}"/>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F3AD6E3C-0234-43DE-91F9-A0A342CEEAF4}"/>
              </a:ext>
            </a:extLst>
          </p:cNvPr>
          <p:cNvSpPr txBox="1"/>
          <p:nvPr/>
        </p:nvSpPr>
        <p:spPr>
          <a:xfrm>
            <a:off x="5669280" y="2931160"/>
            <a:ext cx="914400" cy="914400"/>
          </a:xfrm>
          <a:prstGeom prst="rect">
            <a:avLst/>
          </a:prstGeom>
          <a:noFill/>
        </p:spPr>
        <p:txBody>
          <a:bodyPr wrap="square" rtlCol="0">
            <a:spAutoFit/>
          </a:bodyPr>
          <a:lstStyle/>
          <a:p>
            <a:pPr algn="l">
              <a:spcBef>
                <a:spcPts val="700"/>
              </a:spcBef>
              <a:buClr>
                <a:srgbClr val="DD8047"/>
              </a:buClr>
              <a:buSzPct val="60000"/>
            </a:pPr>
            <a:endParaRPr lang="ru-RU" sz="2000" b="1" dirty="0">
              <a:solidFill>
                <a:srgbClr val="0070C0"/>
              </a:solidFill>
              <a:latin typeface="+mj-lt"/>
              <a:cs typeface="Calibri" panose="020F0502020204030204" pitchFamily="34" charset="0"/>
            </a:endParaRPr>
          </a:p>
        </p:txBody>
      </p:sp>
      <p:sp>
        <p:nvSpPr>
          <p:cNvPr id="6" name="TextBox 5">
            <a:extLst>
              <a:ext uri="{FF2B5EF4-FFF2-40B4-BE49-F238E27FC236}">
                <a16:creationId xmlns:a16="http://schemas.microsoft.com/office/drawing/2014/main" id="{930F2745-C652-4280-B578-54F4875FA9B1}"/>
              </a:ext>
            </a:extLst>
          </p:cNvPr>
          <p:cNvSpPr txBox="1"/>
          <p:nvPr/>
        </p:nvSpPr>
        <p:spPr>
          <a:xfrm>
            <a:off x="6096000" y="3901440"/>
            <a:ext cx="1930400" cy="822960"/>
          </a:xfrm>
          <a:prstGeom prst="rect">
            <a:avLst/>
          </a:prstGeom>
          <a:noFill/>
        </p:spPr>
        <p:txBody>
          <a:bodyPr wrap="square" rtlCol="0">
            <a:spAutoFit/>
          </a:bodyPr>
          <a:lstStyle/>
          <a:p>
            <a:pPr algn="l">
              <a:spcBef>
                <a:spcPts val="700"/>
              </a:spcBef>
              <a:buClr>
                <a:srgbClr val="DD8047"/>
              </a:buClr>
              <a:buSzPct val="60000"/>
            </a:pPr>
            <a:endParaRPr lang="ru-RU" sz="2000" b="1" dirty="0">
              <a:solidFill>
                <a:srgbClr val="0070C0"/>
              </a:solidFill>
              <a:latin typeface="+mj-lt"/>
              <a:cs typeface="Calibri" panose="020F0502020204030204" pitchFamily="34" charset="0"/>
            </a:endParaRPr>
          </a:p>
        </p:txBody>
      </p:sp>
      <p:sp>
        <p:nvSpPr>
          <p:cNvPr id="7" name="TextBox 6">
            <a:extLst>
              <a:ext uri="{FF2B5EF4-FFF2-40B4-BE49-F238E27FC236}">
                <a16:creationId xmlns:a16="http://schemas.microsoft.com/office/drawing/2014/main" id="{0EC0A5EC-93CD-429C-B332-38686EB8AA1A}"/>
              </a:ext>
            </a:extLst>
          </p:cNvPr>
          <p:cNvSpPr txBox="1"/>
          <p:nvPr/>
        </p:nvSpPr>
        <p:spPr>
          <a:xfrm>
            <a:off x="5364480" y="6630737"/>
            <a:ext cx="1564640" cy="276999"/>
          </a:xfrm>
          <a:prstGeom prst="rect">
            <a:avLst/>
          </a:prstGeom>
          <a:solidFill>
            <a:schemeClr val="accent5"/>
          </a:solidFill>
        </p:spPr>
        <p:txBody>
          <a:bodyPr wrap="square" rtlCol="0">
            <a:spAutoFit/>
          </a:bodyPr>
          <a:lstStyle/>
          <a:p>
            <a:pPr lvl="0"/>
            <a:r>
              <a:rPr lang="ru-RU" sz="1200" b="1" dirty="0">
                <a:solidFill>
                  <a:schemeClr val="bg1"/>
                </a:solidFill>
              </a:rPr>
              <a:t>29 декабря 2020 г.</a:t>
            </a:r>
            <a:endParaRPr lang="en-US" sz="1200" b="1" dirty="0">
              <a:solidFill>
                <a:schemeClr val="bg1"/>
              </a:solidFill>
            </a:endParaRPr>
          </a:p>
        </p:txBody>
      </p:sp>
    </p:spTree>
    <p:extLst>
      <p:ext uri="{BB962C8B-B14F-4D97-AF65-F5344CB8AC3E}">
        <p14:creationId xmlns:p14="http://schemas.microsoft.com/office/powerpoint/2010/main" val="8551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ru-RU"/>
              <a:t>Сессия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ru-RU" dirty="0"/>
              <a:t>29 декабря 2020 г.</a:t>
            </a:r>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365760" y="753515"/>
            <a:ext cx="11457432" cy="5609707"/>
          </a:xfrm>
        </p:spPr>
        <p:txBody>
          <a:bodyPr vert="horz" lIns="91440" tIns="45720" rIns="91440" bIns="45720" rtlCol="0" anchor="t">
            <a:noAutofit/>
          </a:bodyPr>
          <a:lstStyle/>
          <a:p>
            <a:pPr marL="0" indent="0">
              <a:buNone/>
            </a:pPr>
            <a:r>
              <a:rPr lang="ru-RU" sz="2400" b="1" dirty="0">
                <a:solidFill>
                  <a:schemeClr val="accent3"/>
                </a:solidFill>
                <a:latin typeface="Arial"/>
                <a:cs typeface="Arial"/>
              </a:rPr>
              <a:t>Какие дальнейшие шаги вы предпримете, чтобы гарантировать, что разрешенная вакцина может быть использована в стране?</a:t>
            </a:r>
          </a:p>
          <a:p>
            <a:pPr marL="0" indent="0">
              <a:buNone/>
            </a:pPr>
            <a:endParaRPr lang="en-GB" sz="2400" b="1" dirty="0">
              <a:latin typeface="Arial"/>
              <a:cs typeface="Arial"/>
            </a:endParaRPr>
          </a:p>
          <a:p>
            <a:pPr marL="514350" indent="-514350">
              <a:lnSpc>
                <a:spcPct val="110000"/>
              </a:lnSpc>
              <a:buFont typeface="+mj-lt"/>
              <a:buAutoNum type="arabicPeriod" startAt="4"/>
            </a:pPr>
            <a:r>
              <a:rPr lang="ru-RU" sz="2000" dirty="0">
                <a:latin typeface="Arial"/>
                <a:cs typeface="Arial"/>
              </a:rPr>
              <a:t>После того, как вакцина получит все нормативные разрешения на использование, существует ли какой-либо нормативный контроль за хранением и распределением вакцин?</a:t>
            </a:r>
          </a:p>
          <a:p>
            <a:pPr marL="971550" lvl="1" indent="-514350">
              <a:lnSpc>
                <a:spcPct val="110000"/>
              </a:lnSpc>
              <a:buFont typeface="+mj-lt"/>
              <a:buAutoNum type="alphaLcParenR"/>
            </a:pPr>
            <a:r>
              <a:rPr lang="ru-RU" sz="2000" dirty="0">
                <a:latin typeface="Arial"/>
                <a:cs typeface="Arial"/>
              </a:rPr>
              <a:t>Какая организация в вашей стране отвечает за хранение и распределение вакцины?</a:t>
            </a:r>
          </a:p>
          <a:p>
            <a:pPr marL="971550" lvl="1" indent="-514350">
              <a:lnSpc>
                <a:spcPct val="110000"/>
              </a:lnSpc>
              <a:buFont typeface="+mj-lt"/>
              <a:buAutoNum type="alphaLcParenR"/>
            </a:pPr>
            <a:r>
              <a:rPr lang="ru-RU" sz="2000" dirty="0">
                <a:latin typeface="Segoe UI" panose="020B0502040204020203" pitchFamily="34" charset="0"/>
              </a:rPr>
              <a:t>Подлежат ли эти организации лицензированию или регулярным инспекционным проверкам со стороны НРО на предмет соответствия надлежащей практике хранения и распределения (GSDP) и руководствам в отношении холодовой цепочки?</a:t>
            </a:r>
          </a:p>
          <a:p>
            <a:pPr marL="514350" indent="-514350">
              <a:lnSpc>
                <a:spcPct val="110000"/>
              </a:lnSpc>
              <a:buFont typeface="+mj-lt"/>
              <a:buAutoNum type="arabicPeriod" startAt="4"/>
            </a:pPr>
            <a:endParaRPr lang="en-GB" sz="2000" dirty="0">
              <a:latin typeface="Arial"/>
              <a:cs typeface="Arial"/>
            </a:endParaRPr>
          </a:p>
          <a:p>
            <a:pPr marL="342900" indent="-342900">
              <a:lnSpc>
                <a:spcPct val="100000"/>
              </a:lnSpc>
              <a:spcBef>
                <a:spcPts val="600"/>
              </a:spcBef>
              <a:buFont typeface="+mj-lt"/>
              <a:buAutoNum type="arabicPeriod" startAt="4"/>
            </a:pPr>
            <a:r>
              <a:rPr lang="ru-RU" sz="2000" dirty="0">
                <a:latin typeface="Arial"/>
                <a:cs typeface="Arial"/>
              </a:rPr>
              <a:t>Какие существуют механизмы обеспечения безопасности и эффективности вакцин, допущенных к использованию в чрезвычайных ситуациях? </a:t>
            </a:r>
          </a:p>
        </p:txBody>
      </p:sp>
      <p:sp>
        <p:nvSpPr>
          <p:cNvPr id="6" name="object 7">
            <a:extLst>
              <a:ext uri="{FF2B5EF4-FFF2-40B4-BE49-F238E27FC236}">
                <a16:creationId xmlns:a16="http://schemas.microsoft.com/office/drawing/2014/main" id="{1108E162-0259-47DA-A363-1ADAD059EFA8}"/>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 6">
            <a:extLst>
              <a:ext uri="{FF2B5EF4-FFF2-40B4-BE49-F238E27FC236}">
                <a16:creationId xmlns:a16="http://schemas.microsoft.com/office/drawing/2014/main" id="{D3BFBE24-4F19-4D9F-94B3-4F9C90841738}"/>
              </a:ext>
            </a:extLst>
          </p:cNvPr>
          <p:cNvPicPr>
            <a:picLocks noChangeAspect="1"/>
          </p:cNvPicPr>
          <p:nvPr/>
        </p:nvPicPr>
        <p:blipFill>
          <a:blip r:embed="rId3"/>
          <a:stretch>
            <a:fillRect/>
          </a:stretch>
        </p:blipFill>
        <p:spPr>
          <a:xfrm>
            <a:off x="2258584" y="6602115"/>
            <a:ext cx="2889754" cy="304826"/>
          </a:xfrm>
          <a:prstGeom prst="rect">
            <a:avLst/>
          </a:prstGeom>
        </p:spPr>
      </p:pic>
      <p:sp>
        <p:nvSpPr>
          <p:cNvPr id="8" name="object 7">
            <a:extLst>
              <a:ext uri="{FF2B5EF4-FFF2-40B4-BE49-F238E27FC236}">
                <a16:creationId xmlns:a16="http://schemas.microsoft.com/office/drawing/2014/main" id="{A2247F4C-E533-4FD6-894D-6A917FA3F756}"/>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8179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7957948" cy="581340"/>
          </a:xfrm>
        </p:spPr>
        <p:txBody>
          <a:bodyPr>
            <a:normAutofit/>
          </a:bodyPr>
          <a:lstStyle/>
          <a:p>
            <a:r>
              <a:rPr lang="ru-RU" sz="2800" dirty="0"/>
              <a:t>Сценарий 4 – Мониторинг безопасности</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ru-RU" dirty="0"/>
              <a:t>29 декабря 2020 г.</a:t>
            </a:r>
            <a:endParaRPr lang="en-US"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8624998" y="127830"/>
            <a:ext cx="3567002" cy="338554"/>
          </a:xfrm>
          <a:prstGeom prst="rect">
            <a:avLst/>
          </a:prstGeom>
          <a:noFill/>
        </p:spPr>
        <p:txBody>
          <a:bodyPr wrap="none" rtlCol="0">
            <a:spAutoFit/>
          </a:bodyPr>
          <a:lstStyle/>
          <a:p>
            <a:pPr>
              <a:spcBef>
                <a:spcPts val="700"/>
              </a:spcBef>
              <a:buClr>
                <a:srgbClr val="DD8047"/>
              </a:buClr>
              <a:buSzPct val="60000"/>
            </a:pPr>
            <a:r>
              <a:rPr lang="ru-RU" sz="1600" b="1" dirty="0">
                <a:solidFill>
                  <a:schemeClr val="bg1"/>
                </a:solidFill>
                <a:latin typeface="Arial Black" panose="020B0A04020102020204" pitchFamily="34" charset="0"/>
              </a:rPr>
              <a:t>ИМИТАЦИОННАЯ СИТУАЦИЯ</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0" y="805817"/>
            <a:ext cx="8590387" cy="5720480"/>
          </a:xfrm>
          <a:prstGeom prst="rect">
            <a:avLst/>
          </a:prstGeom>
          <a:solidFill>
            <a:schemeClr val="tx2">
              <a:lumMod val="20000"/>
              <a:lumOff val="80000"/>
            </a:schemeClr>
          </a:solidFill>
        </p:spPr>
        <p:txBody>
          <a:bodyPr anchor="ctr">
            <a:normAutofit fontScale="85000" lnSpcReduction="10000"/>
          </a:bodyPr>
          <a:lstStyle/>
          <a:p>
            <a:pPr>
              <a:lnSpc>
                <a:spcPct val="110000"/>
              </a:lnSpc>
            </a:pPr>
            <a:r>
              <a:rPr lang="ru-RU" sz="2000" dirty="0">
                <a:latin typeface="+mj-lt"/>
                <a:cs typeface="Calibri"/>
              </a:rPr>
              <a:t>Новая вакцина была распределена и в настоящее время применяется для вакцинации отдельных целевых групп. Побочные проявления незначительны и находятся в пределах критериев исследования производителей.</a:t>
            </a:r>
          </a:p>
          <a:p>
            <a:pPr>
              <a:lnSpc>
                <a:spcPct val="110000"/>
              </a:lnSpc>
            </a:pPr>
            <a:r>
              <a:rPr lang="ru-RU" sz="2000" dirty="0">
                <a:latin typeface="+mj-lt"/>
                <a:cs typeface="Calibri"/>
              </a:rPr>
              <a:t>В среду местные СМИ в </a:t>
            </a:r>
            <a:r>
              <a:rPr lang="ru-RU" sz="2000" dirty="0">
                <a:highlight>
                  <a:srgbClr val="FFFF00"/>
                </a:highlight>
                <a:latin typeface="+mj-lt"/>
                <a:cs typeface="Calibri"/>
              </a:rPr>
              <a:t>районе</a:t>
            </a:r>
            <a:r>
              <a:rPr lang="fr-FR" sz="2000" dirty="0">
                <a:highlight>
                  <a:srgbClr val="FFFF00"/>
                </a:highlight>
                <a:latin typeface="+mj-lt"/>
                <a:cs typeface="Calibri"/>
              </a:rPr>
              <a:t> XX</a:t>
            </a:r>
            <a:r>
              <a:rPr lang="en-GB" sz="2000" dirty="0">
                <a:highlight>
                  <a:srgbClr val="FFFF00"/>
                </a:highlight>
                <a:latin typeface="+mj-lt"/>
                <a:cs typeface="Calibri"/>
              </a:rPr>
              <a:t> </a:t>
            </a:r>
            <a:r>
              <a:rPr lang="ru-RU" sz="2000" dirty="0">
                <a:latin typeface="+mj-lt"/>
                <a:cs typeface="Calibri"/>
              </a:rPr>
              <a:t>сообщили о четырех случаях, когда реципиенты вакцины испытали сильную одышку и хрипы в течение нескольких часов после вакцинации. Все четверо были госпитализированы в местные больницы и, по сообщениям, находятся в тяжелом состоянии.   </a:t>
            </a:r>
          </a:p>
          <a:p>
            <a:pPr>
              <a:lnSpc>
                <a:spcPct val="110000"/>
              </a:lnSpc>
            </a:pPr>
            <a:r>
              <a:rPr lang="ru-RU" sz="2000" dirty="0">
                <a:latin typeface="+mj-lt"/>
                <a:cs typeface="Calibri"/>
              </a:rPr>
              <a:t>Дальнейшее расследование показало, что эти четыре человека получили вакцину против гриппа на основе куриных эмбрионов одновременно с получением вакцины по линии COVAX, и есть основания полагать, что это могла быть аллергическая реакция на вакцину против гриппа. Продолжается расследование причин, по которым эти две прививки были сделаны одновременно.</a:t>
            </a:r>
          </a:p>
          <a:p>
            <a:pPr>
              <a:lnSpc>
                <a:spcPct val="110000"/>
              </a:lnSpc>
            </a:pPr>
            <a:r>
              <a:rPr lang="ru-RU" sz="2000" dirty="0">
                <a:latin typeface="+mj-lt"/>
                <a:cs typeface="Calibri"/>
              </a:rPr>
              <a:t>В пятницу пять человек в одном из центров вакцинации сообщили о лихорадке и отеке на месте введения вакцины примерно через 5 часов после вакцинации.   Похоже, что введенная вакцина хранилась неправильно или могла быть загрязнена. Расследование продолжается.</a:t>
            </a:r>
          </a:p>
          <a:p>
            <a:pPr>
              <a:lnSpc>
                <a:spcPct val="110000"/>
              </a:lnSpc>
            </a:pPr>
            <a:r>
              <a:rPr lang="ru-RU" sz="2000" dirty="0">
                <a:latin typeface="+mj-lt"/>
                <a:cs typeface="Calibri"/>
              </a:rPr>
              <a:t>В средствах массовой информации эти инциденты часто освещаются в скандальном ключе. </a:t>
            </a:r>
          </a:p>
          <a:p>
            <a:pPr>
              <a:lnSpc>
                <a:spcPct val="110000"/>
              </a:lnSpc>
            </a:pPr>
            <a:endParaRPr lang="en-GB" sz="2000" dirty="0">
              <a:latin typeface="+mj-lt"/>
              <a:cs typeface="Calibri"/>
            </a:endParaRP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B464322C-A476-9D41-A858-6F6F9C5DBB1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99724" y="1277655"/>
            <a:ext cx="2872275" cy="4302690"/>
          </a:xfrm>
          <a:prstGeom prst="rect">
            <a:avLst/>
          </a:prstGeom>
        </p:spPr>
      </p:pic>
      <p:sp>
        <p:nvSpPr>
          <p:cNvPr id="13" name="object 7">
            <a:extLst>
              <a:ext uri="{FF2B5EF4-FFF2-40B4-BE49-F238E27FC236}">
                <a16:creationId xmlns:a16="http://schemas.microsoft.com/office/drawing/2014/main" id="{16160847-E9FD-4893-93CA-0F19AF601445}"/>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4" name="Image 13">
            <a:extLst>
              <a:ext uri="{FF2B5EF4-FFF2-40B4-BE49-F238E27FC236}">
                <a16:creationId xmlns:a16="http://schemas.microsoft.com/office/drawing/2014/main" id="{37284E50-B0D8-4CD2-9D7D-56C60C22FBB1}"/>
              </a:ext>
            </a:extLst>
          </p:cNvPr>
          <p:cNvPicPr>
            <a:picLocks noChangeAspect="1"/>
          </p:cNvPicPr>
          <p:nvPr/>
        </p:nvPicPr>
        <p:blipFill>
          <a:blip r:embed="rId4"/>
          <a:stretch>
            <a:fillRect/>
          </a:stretch>
        </p:blipFill>
        <p:spPr>
          <a:xfrm>
            <a:off x="2258584" y="6602115"/>
            <a:ext cx="2889754" cy="304826"/>
          </a:xfrm>
          <a:prstGeom prst="rect">
            <a:avLst/>
          </a:prstGeom>
        </p:spPr>
      </p:pic>
      <p:sp>
        <p:nvSpPr>
          <p:cNvPr id="15" name="object 7">
            <a:extLst>
              <a:ext uri="{FF2B5EF4-FFF2-40B4-BE49-F238E27FC236}">
                <a16:creationId xmlns:a16="http://schemas.microsoft.com/office/drawing/2014/main" id="{C795F1F1-5173-4C0A-9036-576E73B233B3}"/>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ru-RU"/>
              <a:t>Сессия 4 – Вопросы для обсуждения</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ru-RU" dirty="0"/>
              <a:t>29 декабря 2020 г.</a:t>
            </a:r>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320040" y="620900"/>
            <a:ext cx="11686032" cy="5875092"/>
          </a:xfrm>
        </p:spPr>
        <p:txBody>
          <a:bodyPr vert="horz" lIns="91440" tIns="45720" rIns="91440" bIns="45720" rtlCol="0" anchor="t">
            <a:noAutofit/>
          </a:bodyPr>
          <a:lstStyle/>
          <a:p>
            <a:pPr>
              <a:lnSpc>
                <a:spcPct val="100000"/>
              </a:lnSpc>
            </a:pPr>
            <a:r>
              <a:rPr lang="ru-RU" sz="1350" b="1" dirty="0">
                <a:solidFill>
                  <a:schemeClr val="accent3"/>
                </a:solidFill>
              </a:rPr>
              <a:t>Что вы будете делать перед началом вакцинации, чтобы в рамках программы иммунизации на местном уровне обеспечить готовность  к таким ситуациям? </a:t>
            </a:r>
          </a:p>
          <a:p>
            <a:pPr>
              <a:lnSpc>
                <a:spcPct val="100000"/>
              </a:lnSpc>
            </a:pPr>
            <a:r>
              <a:rPr lang="ru-RU" sz="1350" b="1" dirty="0">
                <a:solidFill>
                  <a:schemeClr val="accent3"/>
                </a:solidFill>
              </a:rPr>
              <a:t>На местном уровне – опишите порядок сообщения об этих фактах и укажите лиц, которым они будут сообщаться.</a:t>
            </a:r>
          </a:p>
          <a:p>
            <a:pPr>
              <a:lnSpc>
                <a:spcPct val="100000"/>
              </a:lnSpc>
            </a:pPr>
            <a:r>
              <a:rPr lang="ru-RU" sz="1350" b="1" dirty="0">
                <a:solidFill>
                  <a:schemeClr val="accent3"/>
                </a:solidFill>
              </a:rPr>
              <a:t>Пожалуйста, подробно опишите шаги, которые вы предпримете для расследования этих фактов и принятия ответных мер в этой ситуации.</a:t>
            </a:r>
          </a:p>
          <a:p>
            <a:pPr>
              <a:lnSpc>
                <a:spcPct val="100000"/>
              </a:lnSpc>
            </a:pPr>
            <a:r>
              <a:rPr lang="ru-RU" sz="1350" b="1" dirty="0">
                <a:solidFill>
                  <a:schemeClr val="accent3"/>
                </a:solidFill>
              </a:rPr>
              <a:t>Как вы будете реагировать на опасения, которые возникнут в обществе по поводу безопасности вакцин?</a:t>
            </a:r>
          </a:p>
          <a:p>
            <a:pPr marL="0" indent="0">
              <a:lnSpc>
                <a:spcPct val="100000"/>
              </a:lnSpc>
              <a:buNone/>
            </a:pPr>
            <a:r>
              <a:rPr lang="ru-RU" sz="1350" b="1" dirty="0"/>
              <a:t>Конкретные вопросы</a:t>
            </a:r>
          </a:p>
          <a:p>
            <a:pPr marL="514350" lvl="0" indent="-514350">
              <a:lnSpc>
                <a:spcPct val="100000"/>
              </a:lnSpc>
              <a:buFont typeface="+mj-lt"/>
              <a:buAutoNum type="arabicPeriod"/>
            </a:pPr>
            <a:r>
              <a:rPr lang="ru-RU" sz="1350" dirty="0">
                <a:latin typeface="Arial"/>
                <a:cs typeface="Arial"/>
              </a:rPr>
              <a:t>Перед началом вакцинации против Covid-19 какие конкретные действия вы предпримете на районном и местном уровне для подготовки работников здравоохранения к реагированию на побочные проявления?</a:t>
            </a:r>
          </a:p>
          <a:p>
            <a:pPr marL="514350" lvl="0" indent="-514350">
              <a:lnSpc>
                <a:spcPct val="100000"/>
              </a:lnSpc>
              <a:buFont typeface="+mj-lt"/>
              <a:buAutoNum type="arabicPeriod"/>
            </a:pPr>
            <a:r>
              <a:rPr lang="ru-RU" sz="1350" dirty="0">
                <a:latin typeface="Arial"/>
                <a:cs typeface="Arial"/>
              </a:rPr>
              <a:t>В чем разница в подходе и содержании обучения, проводимого для 1) вакцинаторов, 2) расследователей, 3) членов комиссии по ПППИ?</a:t>
            </a:r>
          </a:p>
          <a:p>
            <a:pPr marL="514350" lvl="0" indent="-514350">
              <a:lnSpc>
                <a:spcPct val="100000"/>
              </a:lnSpc>
              <a:buFont typeface="+mj-lt"/>
              <a:buAutoNum type="arabicPeriod"/>
            </a:pPr>
            <a:r>
              <a:rPr lang="ru-RU" sz="1350" dirty="0">
                <a:latin typeface="Arial"/>
                <a:cs typeface="Arial"/>
              </a:rPr>
              <a:t>При возникновении побочных проявлений, каково содержание отчетности, а также процесс представления отчетности и принятия решений на различных уровнях иерархии (районный, областной и национальный уровни)?</a:t>
            </a:r>
          </a:p>
          <a:p>
            <a:pPr marL="514350" lvl="0" indent="-514350">
              <a:lnSpc>
                <a:spcPct val="100000"/>
              </a:lnSpc>
              <a:buFont typeface="+mj-lt"/>
              <a:buAutoNum type="arabicPeriod"/>
            </a:pPr>
            <a:r>
              <a:rPr lang="ru-RU" sz="1350" dirty="0">
                <a:latin typeface="Arial"/>
                <a:cs typeface="Arial"/>
              </a:rPr>
              <a:t>Что является серьезным побочным проявлением? В чем состоит цель расследования серьезных побочных проявлений? В чем заключаются его основные этапы? Кто проводит расследование? </a:t>
            </a:r>
          </a:p>
          <a:p>
            <a:pPr marL="514350" lvl="0" indent="-514350">
              <a:lnSpc>
                <a:spcPct val="100000"/>
              </a:lnSpc>
              <a:buFont typeface="+mj-lt"/>
              <a:buAutoNum type="arabicPeriod"/>
            </a:pPr>
            <a:r>
              <a:rPr lang="ru-RU" sz="1350" dirty="0">
                <a:latin typeface="Arial"/>
                <a:cs typeface="Arial"/>
              </a:rPr>
              <a:t>Как происходит сбор, сопоставление, передача, обработка и интерпретация данных о безопасности вакцин на периферийном, районном, областном и национальном уровнях? </a:t>
            </a:r>
          </a:p>
          <a:p>
            <a:pPr marL="514350" lvl="0" indent="-514350">
              <a:lnSpc>
                <a:spcPct val="100000"/>
              </a:lnSpc>
              <a:buFont typeface="+mj-lt"/>
              <a:buAutoNum type="arabicPeriod"/>
            </a:pPr>
            <a:r>
              <a:rPr lang="ru-RU" sz="1350" dirty="0">
                <a:latin typeface="Arial"/>
                <a:cs typeface="Arial"/>
              </a:rPr>
              <a:t>Что подразумевается под оценкой причинно-следственной связи при возникновении побочного проявления после иммунизации (ПППИ)? Кто проводит эту оценку? В чем состоят результаты такой оценки? </a:t>
            </a:r>
          </a:p>
          <a:p>
            <a:pPr marL="514350" lvl="0" indent="-514350">
              <a:lnSpc>
                <a:spcPct val="100000"/>
              </a:lnSpc>
              <a:buFont typeface="+mj-lt"/>
              <a:buAutoNum type="arabicPeriod"/>
            </a:pPr>
            <a:r>
              <a:rPr lang="ru-RU" sz="1350" dirty="0">
                <a:latin typeface="Arial"/>
                <a:cs typeface="Arial"/>
              </a:rPr>
              <a:t>Каким образом вы сообщаете результаты оценки причинно-следственной связи различным уровням иерархии и поставщику/производителю?</a:t>
            </a:r>
          </a:p>
          <a:p>
            <a:pPr marL="514350" lvl="0" indent="-514350">
              <a:lnSpc>
                <a:spcPct val="100000"/>
              </a:lnSpc>
              <a:buFont typeface="+mj-lt"/>
              <a:buAutoNum type="arabicPeriod"/>
            </a:pPr>
            <a:r>
              <a:rPr lang="ru-RU" sz="1350" dirty="0">
                <a:latin typeface="Arial"/>
                <a:cs typeface="Arial"/>
              </a:rPr>
              <a:t>В чем заключается ваша стратегия информирования населения?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997673" y="5736151"/>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ru-RU" sz="2400" b="1">
                  <a:solidFill>
                    <a:srgbClr val="0070C0"/>
                  </a:solidFill>
                  <a:latin typeface="+mj-lt"/>
                  <a:cs typeface="Calibri" panose="020F0502020204030204" pitchFamily="34" charset="0"/>
                </a:rPr>
                <a:t>60 мин.</a:t>
              </a:r>
            </a:p>
          </p:txBody>
        </p:sp>
      </p:grpSp>
      <p:sp>
        <p:nvSpPr>
          <p:cNvPr id="8" name="object 7">
            <a:extLst>
              <a:ext uri="{FF2B5EF4-FFF2-40B4-BE49-F238E27FC236}">
                <a16:creationId xmlns:a16="http://schemas.microsoft.com/office/drawing/2014/main" id="{C360B6F4-864E-4095-9D4E-288FB9824DA0}"/>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age 8">
            <a:extLst>
              <a:ext uri="{FF2B5EF4-FFF2-40B4-BE49-F238E27FC236}">
                <a16:creationId xmlns:a16="http://schemas.microsoft.com/office/drawing/2014/main" id="{0A782564-EFD9-4B0E-B71C-D2DB0D42CD99}"/>
              </a:ext>
            </a:extLst>
          </p:cNvPr>
          <p:cNvPicPr>
            <a:picLocks noChangeAspect="1"/>
          </p:cNvPicPr>
          <p:nvPr/>
        </p:nvPicPr>
        <p:blipFill>
          <a:blip r:embed="rId4"/>
          <a:stretch>
            <a:fillRect/>
          </a:stretch>
        </p:blipFill>
        <p:spPr>
          <a:xfrm>
            <a:off x="2258584" y="6591042"/>
            <a:ext cx="2889754" cy="304826"/>
          </a:xfrm>
          <a:prstGeom prst="rect">
            <a:avLst/>
          </a:prstGeom>
        </p:spPr>
      </p:pic>
      <p:sp>
        <p:nvSpPr>
          <p:cNvPr id="10" name="object 7">
            <a:extLst>
              <a:ext uri="{FF2B5EF4-FFF2-40B4-BE49-F238E27FC236}">
                <a16:creationId xmlns:a16="http://schemas.microsoft.com/office/drawing/2014/main" id="{390FA4B5-ED75-4B11-81D0-BFDBA7269333}"/>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ru-RU"/>
              <a:t>Подведение итогов «по горячим следам»</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ru-RU" dirty="0"/>
              <a:t>29 декабря 2020 г.</a:t>
            </a:r>
            <a:endParaRPr lang="en-US" dirty="0"/>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a:r>
              <a:rPr lang="ru-RU" sz="3200" b="1"/>
              <a:t>Первые отзывы участников о кабинетных учениях</a:t>
            </a: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object 7">
            <a:extLst>
              <a:ext uri="{FF2B5EF4-FFF2-40B4-BE49-F238E27FC236}">
                <a16:creationId xmlns:a16="http://schemas.microsoft.com/office/drawing/2014/main" id="{85C81461-AEA5-4160-9816-DC134E58B15C}"/>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1" name="Image 10">
            <a:extLst>
              <a:ext uri="{FF2B5EF4-FFF2-40B4-BE49-F238E27FC236}">
                <a16:creationId xmlns:a16="http://schemas.microsoft.com/office/drawing/2014/main" id="{1117A856-3CB1-4DE3-8F0A-0CFE6AAE2D38}"/>
              </a:ext>
            </a:extLst>
          </p:cNvPr>
          <p:cNvPicPr>
            <a:picLocks noChangeAspect="1"/>
          </p:cNvPicPr>
          <p:nvPr/>
        </p:nvPicPr>
        <p:blipFill>
          <a:blip r:embed="rId3"/>
          <a:stretch>
            <a:fillRect/>
          </a:stretch>
        </p:blipFill>
        <p:spPr>
          <a:xfrm>
            <a:off x="2258584" y="6591042"/>
            <a:ext cx="2889754" cy="304826"/>
          </a:xfrm>
          <a:prstGeom prst="rect">
            <a:avLst/>
          </a:prstGeom>
        </p:spPr>
      </p:pic>
      <p:sp>
        <p:nvSpPr>
          <p:cNvPr id="12" name="object 7">
            <a:extLst>
              <a:ext uri="{FF2B5EF4-FFF2-40B4-BE49-F238E27FC236}">
                <a16:creationId xmlns:a16="http://schemas.microsoft.com/office/drawing/2014/main" id="{F297A093-DDC3-4CD9-A019-69B51D4E20C0}"/>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29 </a:t>
            </a:r>
            <a:r>
              <a:rPr kumimoji="0" lang="ru-RU" sz="12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декаб</a:t>
            </a:r>
            <a:r>
              <a:rPr lang="ru-RU" dirty="0" err="1">
                <a:solidFill>
                  <a:prstClr val="white"/>
                </a:solidFill>
              </a:rPr>
              <a:t>ря</a:t>
            </a:r>
            <a:r>
              <a:rPr lang="ru-RU" dirty="0">
                <a:solidFill>
                  <a:prstClr val="white"/>
                </a:solidFill>
              </a:rPr>
              <a:t> 2020 г.</a:t>
            </a: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cap="none" normalizeH="0" baseline="0" noProof="0" dirty="0">
                <a:ln>
                  <a:noFill/>
                </a:ln>
                <a:solidFill>
                  <a:prstClr val="white"/>
                </a:solidFill>
                <a:uLnTx/>
                <a:uFillTx/>
                <a:latin typeface="Arial" panose="020B0604020202020204"/>
                <a:ea typeface="+mn-ea"/>
                <a:cs typeface="+mn-cs"/>
              </a:rPr>
              <a:t>Подведение итогов под руководством координатора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cap="none" normalizeH="0" baseline="0" noProof="0" dirty="0">
                <a:ln>
                  <a:noFill/>
                </a:ln>
                <a:solidFill>
                  <a:prstClr val="white"/>
                </a:solidFill>
                <a:uLnTx/>
                <a:uFillTx/>
                <a:latin typeface="Arial" panose="020B0604020202020204"/>
                <a:ea typeface="+mn-ea"/>
                <a:cs typeface="+mn-cs"/>
              </a:rPr>
              <a:t>и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cap="none" normalizeH="0" baseline="0" noProof="0" dirty="0">
                <a:ln>
                  <a:noFill/>
                </a:ln>
                <a:solidFill>
                  <a:prstClr val="white"/>
                </a:solidFill>
                <a:uLnTx/>
                <a:uFillTx/>
                <a:latin typeface="Arial" panose="020B0604020202020204"/>
                <a:ea typeface="+mn-ea"/>
                <a:cs typeface="+mn-cs"/>
              </a:rPr>
              <a:t>планирование действий</a:t>
            </a: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059299"/>
          </a:xfrm>
          <a:prstGeom prst="rect">
            <a:avLst/>
          </a:prstGeom>
        </p:spPr>
        <p:txBody>
          <a:bodyPr wrap="square">
            <a:spAutoFit/>
          </a:bodyPr>
          <a:lstStyle/>
          <a:p>
            <a:pPr marL="0" marR="0" lvl="0" indent="0" algn="l" defTabSz="914400" rtl="0" eaLnBrk="1" fontAlgn="auto" latinLnBrk="0" hangingPunct="1">
              <a:lnSpc>
                <a:spcPct val="90000"/>
              </a:lnSpc>
              <a:spcBef>
                <a:spcPts val="700"/>
              </a:spcBef>
              <a:spcAft>
                <a:spcPts val="0"/>
              </a:spcAft>
              <a:buClr>
                <a:srgbClr val="0090D0"/>
              </a:buClr>
              <a:buSzPct val="100000"/>
              <a:buFontTx/>
              <a:buNone/>
              <a:tabLst/>
              <a:defRPr/>
            </a:pPr>
            <a:endPar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ru-RU" sz="2400" b="0" i="0" u="none" strike="noStrike" cap="none" normalizeH="0" baseline="0" noProof="0" dirty="0">
                <a:ln>
                  <a:noFill/>
                </a:ln>
                <a:solidFill>
                  <a:prstClr val="white"/>
                </a:solidFill>
                <a:uLnTx/>
                <a:uFillTx/>
                <a:latin typeface="Calibri" panose="020F0502020204030204" pitchFamily="34" charset="0"/>
                <a:ea typeface="+mn-ea"/>
                <a:cs typeface="Calibri" panose="020F0502020204030204" pitchFamily="34" charset="0"/>
              </a:rPr>
              <a:t>Анализ недочетов: Обсуждение в фокус-группе для  контрольных показателей готовности</a:t>
            </a: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ru-RU" sz="2400" b="0" i="0" u="none" strike="noStrike" cap="none" normalizeH="0" baseline="0" noProof="0" dirty="0">
                <a:ln>
                  <a:noFill/>
                </a:ln>
                <a:solidFill>
                  <a:prstClr val="white"/>
                </a:solidFill>
                <a:uLnTx/>
                <a:uFillTx/>
                <a:latin typeface="Calibri" panose="020F0502020204030204" pitchFamily="34" charset="0"/>
                <a:ea typeface="+mn-ea"/>
                <a:cs typeface="Calibri" panose="020F0502020204030204" pitchFamily="34" charset="0"/>
              </a:rPr>
              <a:t>Планирование действий</a:t>
            </a: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ru-RU" sz="2400" b="0" i="0" u="none" strike="noStrike" cap="none" normalizeH="0" baseline="0" noProof="0" dirty="0">
                <a:ln>
                  <a:noFill/>
                </a:ln>
                <a:solidFill>
                  <a:prstClr val="white"/>
                </a:solidFill>
                <a:uLnTx/>
                <a:uFillTx/>
                <a:latin typeface="Calibri" panose="020F0502020204030204" pitchFamily="34" charset="0"/>
                <a:ea typeface="+mn-ea"/>
                <a:cs typeface="Calibri" panose="020F0502020204030204" pitchFamily="34" charset="0"/>
              </a:rPr>
              <a:t>Оценочный лист участника</a:t>
            </a:r>
          </a:p>
        </p:txBody>
      </p:sp>
      <p:pic>
        <p:nvPicPr>
          <p:cNvPr id="3" name="Picture 2">
            <a:extLst>
              <a:ext uri="{FF2B5EF4-FFF2-40B4-BE49-F238E27FC236}">
                <a16:creationId xmlns:a16="http://schemas.microsoft.com/office/drawing/2014/main" id="{9BCACB1A-6B46-A84D-B1E8-17A7DEC2AAD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8668" y="1460565"/>
            <a:ext cx="5935232" cy="4240774"/>
          </a:xfrm>
          <a:prstGeom prst="rect">
            <a:avLst/>
          </a:prstGeom>
        </p:spPr>
      </p:pic>
      <p:sp>
        <p:nvSpPr>
          <p:cNvPr id="6" name="object 7">
            <a:extLst>
              <a:ext uri="{FF2B5EF4-FFF2-40B4-BE49-F238E27FC236}">
                <a16:creationId xmlns:a16="http://schemas.microsoft.com/office/drawing/2014/main" id="{4E0509A2-E615-42A7-A41C-97E4664EAADD}"/>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411C73E2-81F3-47F8-BA2E-0DB118BBA67D}"/>
              </a:ext>
            </a:extLst>
          </p:cNvPr>
          <p:cNvPicPr>
            <a:picLocks noChangeAspect="1"/>
          </p:cNvPicPr>
          <p:nvPr/>
        </p:nvPicPr>
        <p:blipFill>
          <a:blip r:embed="rId3"/>
          <a:stretch>
            <a:fillRect/>
          </a:stretch>
        </p:blipFill>
        <p:spPr>
          <a:xfrm>
            <a:off x="2258584" y="6591042"/>
            <a:ext cx="2889754" cy="304826"/>
          </a:xfrm>
          <a:prstGeom prst="rect">
            <a:avLst/>
          </a:prstGeom>
        </p:spPr>
      </p:pic>
      <p:sp>
        <p:nvSpPr>
          <p:cNvPr id="9" name="object 7">
            <a:extLst>
              <a:ext uri="{FF2B5EF4-FFF2-40B4-BE49-F238E27FC236}">
                <a16:creationId xmlns:a16="http://schemas.microsoft.com/office/drawing/2014/main" id="{95A5A583-FBA5-4B62-B2F4-E2D9649EF3FE}"/>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5431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4" y="80553"/>
            <a:ext cx="11886283" cy="412934"/>
          </a:xfrm>
          <a:prstGeom prst="rect">
            <a:avLst/>
          </a:prstGeom>
        </p:spPr>
        <p:txBody>
          <a:bodyPr vert="horz" wrap="square" lIns="0" tIns="12700" rIns="0" bIns="0" rtlCol="0">
            <a:spAutoFit/>
          </a:bodyPr>
          <a:lstStyle/>
          <a:p>
            <a:pPr marL="12700">
              <a:lnSpc>
                <a:spcPct val="100000"/>
              </a:lnSpc>
              <a:spcBef>
                <a:spcPts val="100"/>
              </a:spcBef>
            </a:pPr>
            <a:r>
              <a:rPr lang="ru-RU" sz="2600" dirty="0"/>
              <a:t>Рекомендации по обеспечению готовности и принятию ответных мер</a:t>
            </a:r>
          </a:p>
        </p:txBody>
      </p:sp>
      <p:sp>
        <p:nvSpPr>
          <p:cNvPr id="3" name="object 3"/>
          <p:cNvSpPr txBox="1"/>
          <p:nvPr/>
        </p:nvSpPr>
        <p:spPr>
          <a:xfrm>
            <a:off x="5560608" y="6628161"/>
            <a:ext cx="1460394"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ru-RU" sz="1200" b="1" i="0" u="none" strike="noStrike" cap="none" normalizeH="0" baseline="0" noProof="0" dirty="0">
                <a:ln>
                  <a:noFill/>
                </a:ln>
                <a:solidFill>
                  <a:srgbClr val="FFFFFF"/>
                </a:solidFill>
                <a:uLnTx/>
                <a:uFillTx/>
                <a:latin typeface="Arial"/>
                <a:ea typeface="+mn-ea"/>
                <a:cs typeface="Arial"/>
              </a:rPr>
              <a:t>29 октября 2020 г.</a:t>
            </a:r>
          </a:p>
        </p:txBody>
      </p:sp>
      <p:sp>
        <p:nvSpPr>
          <p:cNvPr id="4" name="object 4"/>
          <p:cNvSpPr txBox="1"/>
          <p:nvPr/>
        </p:nvSpPr>
        <p:spPr>
          <a:xfrm>
            <a:off x="447137" y="2152576"/>
            <a:ext cx="5508390" cy="4475584"/>
          </a:xfrm>
          <a:prstGeom prst="rect">
            <a:avLst/>
          </a:prstGeom>
        </p:spPr>
        <p:txBody>
          <a:bodyPr vert="horz" wrap="square" lIns="0" tIns="12700" rIns="0" bIns="0" rtlCol="0" anchor="t">
            <a:spAutoFit/>
          </a:bodyPr>
          <a:lstStyle/>
          <a:p>
            <a:pPr marL="12700" marR="5080" algn="just">
              <a:defRPr/>
            </a:pPr>
            <a:r>
              <a:rPr kumimoji="0" lang="ru-RU" b="0" u="none" strike="noStrike" cap="none" normalizeH="0" baseline="0" noProof="0" dirty="0">
                <a:ln>
                  <a:noFill/>
                </a:ln>
                <a:uLnTx/>
                <a:uFillTx/>
                <a:latin typeface="Arial"/>
                <a:ea typeface="+mn-ea"/>
                <a:cs typeface="Arial"/>
              </a:rPr>
              <a:t>За период с января 2020 г. ВОЗ опубликовала более 100 документов по COVID-19. Из них более половины представляют собой подробные </a:t>
            </a:r>
            <a:r>
              <a:rPr kumimoji="0" lang="ru-RU" b="0" u="none" strike="noStrike" cap="none" normalizeH="0" baseline="0" noProof="0" dirty="0">
                <a:ln>
                  <a:noFill/>
                </a:ln>
                <a:uLnTx/>
                <a:uFillTx/>
                <a:latin typeface="Arial"/>
                <a:ea typeface="+mn-ea"/>
                <a:cs typeface="Arial"/>
                <a:hlinkClick r:id="rId3"/>
              </a:rPr>
              <a:t>технические руководящие указания</a:t>
            </a:r>
            <a:r>
              <a:rPr lang="ru-RU" dirty="0">
                <a:latin typeface="Arial"/>
                <a:ea typeface="+mn-ea"/>
                <a:cs typeface="Arial"/>
                <a:hlinkClick r:id="rId3"/>
              </a:rPr>
              <a:t> </a:t>
            </a:r>
            <a:r>
              <a:rPr lang="ru-RU" dirty="0">
                <a:latin typeface="Arial"/>
                <a:ea typeface="+mn-ea"/>
                <a:cs typeface="Arial"/>
              </a:rPr>
              <a:t>по:</a:t>
            </a:r>
          </a:p>
          <a:p>
            <a:pPr marL="355600" marR="5080" indent="-342900" algn="just">
              <a:buFont typeface="Arial"/>
              <a:buChar char="•"/>
              <a:defRPr/>
            </a:pPr>
            <a:r>
              <a:rPr kumimoji="0" lang="ru-RU" b="0" u="none" strike="noStrike" cap="none" normalizeH="0" baseline="0" noProof="0" dirty="0">
                <a:ln>
                  <a:noFill/>
                </a:ln>
                <a:uLnTx/>
                <a:uFillTx/>
                <a:latin typeface="Arial"/>
                <a:ea typeface="+mn-ea"/>
                <a:cs typeface="Arial"/>
              </a:rPr>
              <a:t>выявлению и тестированию контактных лиц,</a:t>
            </a:r>
            <a:r>
              <a:rPr lang="ru-RU" dirty="0">
                <a:latin typeface="Arial"/>
                <a:ea typeface="+mn-ea"/>
                <a:cs typeface="Arial"/>
              </a:rPr>
              <a:t> </a:t>
            </a:r>
          </a:p>
          <a:p>
            <a:pPr marL="355600" marR="5080" indent="-342900" algn="just">
              <a:buFont typeface="Arial"/>
              <a:buChar char="•"/>
              <a:defRPr/>
            </a:pPr>
            <a:r>
              <a:rPr lang="ru-RU" dirty="0">
                <a:latin typeface="Arial"/>
                <a:ea typeface="+mn-ea"/>
                <a:cs typeface="Arial"/>
              </a:rPr>
              <a:t>предоставлению безопасной и правильной помощи пациентам в зависимости от степени тяжести их болезни, </a:t>
            </a:r>
          </a:p>
          <a:p>
            <a:pPr marL="355600" marR="5080" indent="-342900" algn="just">
              <a:buFont typeface="Arial"/>
              <a:buChar char="•"/>
              <a:defRPr/>
            </a:pPr>
            <a:r>
              <a:rPr lang="ru-RU" dirty="0">
                <a:latin typeface="Arial"/>
                <a:ea typeface="+mn-ea"/>
                <a:cs typeface="Arial"/>
              </a:rPr>
              <a:t>отслеживанию контактов и помещению на карантин,</a:t>
            </a:r>
            <a:r>
              <a:rPr kumimoji="0" lang="ru-RU" b="0" u="none" strike="noStrike" cap="none" normalizeH="0" baseline="0" noProof="0" dirty="0">
                <a:ln>
                  <a:noFill/>
                </a:ln>
                <a:uLnTx/>
                <a:uFillTx/>
                <a:latin typeface="Arial"/>
                <a:ea typeface="+mn-ea"/>
                <a:cs typeface="Arial"/>
              </a:rPr>
              <a:t> </a:t>
            </a:r>
          </a:p>
          <a:p>
            <a:pPr marL="355600" marR="5080" indent="-342900" algn="just">
              <a:buFont typeface="Arial"/>
              <a:buChar char="•"/>
              <a:defRPr/>
            </a:pPr>
            <a:r>
              <a:rPr lang="ru-RU" dirty="0">
                <a:latin typeface="Arial"/>
                <a:ea typeface="+mn-ea"/>
                <a:cs typeface="Arial"/>
              </a:rPr>
              <a:t>профилактике передачи от человека к человеку,</a:t>
            </a:r>
            <a:r>
              <a:rPr kumimoji="0" lang="ru-RU" b="0" u="none" strike="noStrike" cap="none" normalizeH="0" baseline="0" noProof="0" dirty="0">
                <a:ln>
                  <a:noFill/>
                </a:ln>
                <a:uLnTx/>
                <a:uFillTx/>
                <a:latin typeface="Arial"/>
                <a:ea typeface="+mn-ea"/>
                <a:cs typeface="Arial"/>
              </a:rPr>
              <a:t> </a:t>
            </a:r>
          </a:p>
          <a:p>
            <a:pPr marL="355600" marR="5080" indent="-342900" algn="just">
              <a:buFont typeface="Arial"/>
              <a:buChar char="•"/>
              <a:defRPr/>
            </a:pPr>
            <a:r>
              <a:rPr lang="ru-RU" dirty="0">
                <a:latin typeface="Arial"/>
                <a:ea typeface="+mn-ea"/>
                <a:cs typeface="Arial"/>
              </a:rPr>
              <a:t>защите работников здравоохранения и </a:t>
            </a:r>
          </a:p>
          <a:p>
            <a:pPr marL="355600" marR="5080" indent="-342900" algn="just">
              <a:buFont typeface="Arial"/>
              <a:buChar char="•"/>
              <a:defRPr/>
            </a:pPr>
            <a:r>
              <a:rPr lang="ru-RU" dirty="0">
                <a:latin typeface="Arial"/>
                <a:ea typeface="+mn-ea"/>
                <a:cs typeface="Arial"/>
              </a:rPr>
              <a:t>содействию сообществам в принятии надлежащих ответных мер.</a:t>
            </a:r>
          </a:p>
          <a:p>
            <a:pPr marL="12700" marR="508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97202" y="2511335"/>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381000" y="1163715"/>
            <a:ext cx="11429999" cy="923330"/>
          </a:xfrm>
          <a:prstGeom prst="rect">
            <a:avLst/>
          </a:prstGeom>
        </p:spPr>
        <p:txBody>
          <a:bodyPr wrap="square">
            <a:spAutoFit/>
          </a:bodyPr>
          <a:lstStyle/>
          <a:p>
            <a:pPr marL="12700" marR="5080" lvl="0" indent="0" algn="just" defTabSz="914400" rtl="0" eaLnBrk="1" fontAlgn="auto" latinLnBrk="0" hangingPunct="1">
              <a:lnSpc>
                <a:spcPct val="100000"/>
              </a:lnSpc>
              <a:spcBef>
                <a:spcPts val="0"/>
              </a:spcBef>
              <a:spcAft>
                <a:spcPts val="0"/>
              </a:spcAft>
              <a:buClrTx/>
              <a:buSzTx/>
              <a:buFontTx/>
              <a:buNone/>
              <a:tabLst/>
              <a:defRPr/>
            </a:pPr>
            <a:r>
              <a:rPr kumimoji="0" lang="ru-RU" b="0" u="none" strike="noStrike" cap="none" normalizeH="0" baseline="0" noProof="0" dirty="0">
                <a:ln>
                  <a:noFill/>
                </a:ln>
                <a:solidFill>
                  <a:prstClr val="black"/>
                </a:solidFill>
                <a:uLnTx/>
                <a:uFillTx/>
                <a:latin typeface="Arial"/>
                <a:ea typeface="+mn-ea"/>
                <a:cs typeface="Arial"/>
              </a:rPr>
              <a:t>Во время таких чрезвычайных ситуаций в области здравоохранения, как пандемия COVID-19, одна из наиболее важных функций ВОЗ заключается в сборе данных и результатов исследований со всего мира, их оценке, а затем в предоставлении странам рекомендаций в отношении принятия ответных мер.</a:t>
            </a:r>
          </a:p>
        </p:txBody>
      </p:sp>
      <p:sp>
        <p:nvSpPr>
          <p:cNvPr id="7" name="Rectangle 6">
            <a:extLst>
              <a:ext uri="{FF2B5EF4-FFF2-40B4-BE49-F238E27FC236}">
                <a16:creationId xmlns:a16="http://schemas.microsoft.com/office/drawing/2014/main" id="{2F1501F3-15E2-42C1-A8A4-BCC3789D981B}"/>
              </a:ext>
            </a:extLst>
          </p:cNvPr>
          <p:cNvSpPr/>
          <p:nvPr/>
        </p:nvSpPr>
        <p:spPr>
          <a:xfrm>
            <a:off x="447137" y="721331"/>
            <a:ext cx="11249232" cy="492443"/>
          </a:xfrm>
          <a:prstGeom prst="rect">
            <a:avLst/>
          </a:prstGeom>
        </p:spPr>
        <p:txBody>
          <a:bodyPr wrap="square">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ru-RU" sz="2600" b="1" i="0" u="none" strike="noStrike" cap="none" normalizeH="0" baseline="0" noProof="0" dirty="0">
                <a:ln>
                  <a:noFill/>
                </a:ln>
                <a:solidFill>
                  <a:srgbClr val="005D85"/>
                </a:solidFill>
                <a:uLnTx/>
                <a:uFillTx/>
                <a:latin typeface="Arial"/>
                <a:ea typeface="+mn-ea"/>
                <a:cs typeface="Arial"/>
              </a:rPr>
              <a:t>ВОЗ — предоставление актуальных выверенных рекомендаций</a:t>
            </a:r>
          </a:p>
        </p:txBody>
      </p:sp>
      <p:sp>
        <p:nvSpPr>
          <p:cNvPr id="8" name="object 7">
            <a:extLst>
              <a:ext uri="{FF2B5EF4-FFF2-40B4-BE49-F238E27FC236}">
                <a16:creationId xmlns:a16="http://schemas.microsoft.com/office/drawing/2014/main" id="{CCECF69B-05B3-4FFE-8199-FD4001DF4D86}"/>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age 8">
            <a:extLst>
              <a:ext uri="{FF2B5EF4-FFF2-40B4-BE49-F238E27FC236}">
                <a16:creationId xmlns:a16="http://schemas.microsoft.com/office/drawing/2014/main" id="{2F8DCFB5-FED0-48D2-BD63-001EA05446A1}"/>
              </a:ext>
            </a:extLst>
          </p:cNvPr>
          <p:cNvPicPr>
            <a:picLocks noChangeAspect="1"/>
          </p:cNvPicPr>
          <p:nvPr/>
        </p:nvPicPr>
        <p:blipFill>
          <a:blip r:embed="rId5"/>
          <a:stretch>
            <a:fillRect/>
          </a:stretch>
        </p:blipFill>
        <p:spPr>
          <a:xfrm>
            <a:off x="2297954" y="6602115"/>
            <a:ext cx="2889754" cy="304826"/>
          </a:xfrm>
          <a:prstGeom prst="rect">
            <a:avLst/>
          </a:prstGeom>
        </p:spPr>
      </p:pic>
      <p:sp>
        <p:nvSpPr>
          <p:cNvPr id="10" name="object 7">
            <a:extLst>
              <a:ext uri="{FF2B5EF4-FFF2-40B4-BE49-F238E27FC236}">
                <a16:creationId xmlns:a16="http://schemas.microsoft.com/office/drawing/2014/main" id="{0051826C-436A-47D7-AB86-540D30BC45D7}"/>
              </a:ext>
            </a:extLst>
          </p:cNvPr>
          <p:cNvSpPr txBox="1">
            <a:spLocks noGrp="1"/>
          </p:cNvSpPr>
          <p:nvPr/>
        </p:nvSpPr>
        <p:spPr>
          <a:xfrm>
            <a:off x="11477625" y="6636222"/>
            <a:ext cx="400050"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41008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ru-RU"/>
              <a:t>Программа, часть 2</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ru-RU" dirty="0"/>
              <a:t>29 декабря 2020  г.</a:t>
            </a:r>
            <a:endParaRPr lang="en-US" dirty="0"/>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393193" y="1821643"/>
            <a:ext cx="7867910" cy="4683333"/>
          </a:xfrm>
          <a:prstGeom prst="rect">
            <a:avLst/>
          </a:prstGeom>
          <a:noFill/>
        </p:spPr>
        <p:txBody>
          <a:bodyPr wrap="square" rtlCol="0">
            <a:spAutoFit/>
          </a:bodyPr>
          <a:lstStyle/>
          <a:p>
            <a:pPr lvl="0">
              <a:spcBef>
                <a:spcPts val="700"/>
              </a:spcBef>
              <a:buClr>
                <a:srgbClr val="DD8047"/>
              </a:buClr>
              <a:buSzPct val="60000"/>
              <a:defRPr/>
            </a:pPr>
            <a:r>
              <a:rPr lang="ru-RU" sz="2000" b="1" dirty="0">
                <a:solidFill>
                  <a:srgbClr val="0070C0"/>
                </a:solidFill>
                <a:latin typeface="+mj-lt"/>
                <a:cs typeface="Calibri" panose="020F0502020204030204" pitchFamily="34" charset="0"/>
              </a:rPr>
              <a:t>Вторые полдня: </a:t>
            </a:r>
          </a:p>
          <a:p>
            <a:pPr lvl="0">
              <a:spcBef>
                <a:spcPts val="700"/>
              </a:spcBef>
              <a:buClr>
                <a:srgbClr val="DD8047"/>
              </a:buClr>
              <a:buSzPct val="60000"/>
              <a:defRPr/>
            </a:pPr>
            <a:r>
              <a:rPr lang="ru-RU" sz="2000" dirty="0">
                <a:solidFill>
                  <a:srgbClr val="383838"/>
                </a:solidFill>
                <a:cs typeface="Calibri" panose="020F0502020204030204" pitchFamily="34" charset="0"/>
              </a:rPr>
              <a:t>14:00   	Резюме учений </a:t>
            </a:r>
          </a:p>
          <a:p>
            <a:pPr lvl="0">
              <a:spcBef>
                <a:spcPts val="700"/>
              </a:spcBef>
              <a:buClr>
                <a:srgbClr val="DD8047"/>
              </a:buClr>
              <a:buSzPct val="60000"/>
              <a:defRPr/>
            </a:pPr>
            <a:r>
              <a:rPr lang="ru-RU" sz="2000" dirty="0">
                <a:solidFill>
                  <a:srgbClr val="383838"/>
                </a:solidFill>
                <a:cs typeface="Calibri" panose="020F0502020204030204" pitchFamily="34" charset="0"/>
              </a:rPr>
              <a:t>14:15   	Анализ недочетов и планирование действий </a:t>
            </a:r>
          </a:p>
          <a:p>
            <a:pPr lvl="0">
              <a:spcBef>
                <a:spcPts val="700"/>
              </a:spcBef>
              <a:buClr>
                <a:srgbClr val="DD8047"/>
              </a:buClr>
              <a:buSzPct val="60000"/>
              <a:defRPr/>
            </a:pPr>
            <a:r>
              <a:rPr lang="ru-RU" sz="2000" dirty="0">
                <a:solidFill>
                  <a:srgbClr val="383838"/>
                </a:solidFill>
                <a:cs typeface="Calibri" panose="020F0502020204030204" pitchFamily="34" charset="0"/>
              </a:rPr>
              <a:t>	(работа в группе)</a:t>
            </a:r>
            <a:r>
              <a:rPr lang="ru-RU" sz="2000" i="1" dirty="0">
                <a:solidFill>
                  <a:srgbClr val="383838"/>
                </a:solidFill>
                <a:cs typeface="Calibri" panose="020F0502020204030204" pitchFamily="34" charset="0"/>
              </a:rPr>
              <a:t> </a:t>
            </a:r>
          </a:p>
          <a:p>
            <a:pPr lvl="0">
              <a:spcBef>
                <a:spcPts val="700"/>
              </a:spcBef>
              <a:buClr>
                <a:srgbClr val="DD8047"/>
              </a:buClr>
              <a:buSzPct val="60000"/>
              <a:defRPr/>
            </a:pPr>
            <a:r>
              <a:rPr lang="ru-RU" sz="2000" dirty="0">
                <a:solidFill>
                  <a:srgbClr val="383838"/>
                </a:solidFill>
                <a:cs typeface="Calibri" panose="020F0502020204030204" pitchFamily="34" charset="0"/>
              </a:rPr>
              <a:t>15:30	Перерыв на кофе (15 мин.)</a:t>
            </a:r>
          </a:p>
          <a:p>
            <a:pPr lvl="0">
              <a:spcBef>
                <a:spcPts val="700"/>
              </a:spcBef>
              <a:buClr>
                <a:srgbClr val="DD8047"/>
              </a:buClr>
              <a:buSzPct val="60000"/>
              <a:defRPr/>
            </a:pPr>
            <a:r>
              <a:rPr lang="ru-RU" sz="2000" dirty="0">
                <a:solidFill>
                  <a:srgbClr val="383838"/>
                </a:solidFill>
                <a:cs typeface="Calibri" panose="020F0502020204030204" pitchFamily="34" charset="0"/>
              </a:rPr>
              <a:t>15:45   	Продолжение планирования действий </a:t>
            </a:r>
          </a:p>
          <a:p>
            <a:pPr lvl="0">
              <a:spcBef>
                <a:spcPts val="700"/>
              </a:spcBef>
              <a:buClr>
                <a:srgbClr val="DD8047"/>
              </a:buClr>
              <a:buSzPct val="60000"/>
              <a:defRPr/>
            </a:pPr>
            <a:r>
              <a:rPr lang="ru-RU" sz="2000" dirty="0">
                <a:solidFill>
                  <a:srgbClr val="383838"/>
                </a:solidFill>
                <a:cs typeface="Calibri" panose="020F0502020204030204" pitchFamily="34" charset="0"/>
              </a:rPr>
              <a:t>	(работа в группе)</a:t>
            </a:r>
            <a:r>
              <a:rPr lang="ru-RU" sz="2000" i="1" dirty="0">
                <a:solidFill>
                  <a:srgbClr val="383838"/>
                </a:solidFill>
                <a:cs typeface="Calibri" panose="020F0502020204030204" pitchFamily="34" charset="0"/>
              </a:rPr>
              <a:t> </a:t>
            </a:r>
          </a:p>
          <a:p>
            <a:pPr lvl="0">
              <a:spcBef>
                <a:spcPts val="700"/>
              </a:spcBef>
              <a:buClr>
                <a:srgbClr val="DD8047"/>
              </a:buClr>
              <a:buSzPct val="60000"/>
              <a:defRPr/>
            </a:pPr>
            <a:r>
              <a:rPr lang="ru-RU" sz="2000" dirty="0">
                <a:solidFill>
                  <a:srgbClr val="383838"/>
                </a:solidFill>
                <a:cs typeface="Calibri" panose="020F0502020204030204" pitchFamily="34" charset="0"/>
              </a:rPr>
              <a:t>16:30	Подведение итогов на заседании в </a:t>
            </a:r>
          </a:p>
          <a:p>
            <a:pPr lvl="0">
              <a:spcBef>
                <a:spcPts val="700"/>
              </a:spcBef>
              <a:buClr>
                <a:srgbClr val="DD8047"/>
              </a:buClr>
              <a:buSzPct val="60000"/>
              <a:defRPr/>
            </a:pPr>
            <a:r>
              <a:rPr lang="ru-RU" sz="2000" dirty="0">
                <a:solidFill>
                  <a:srgbClr val="383838"/>
                </a:solidFill>
                <a:cs typeface="Calibri" panose="020F0502020204030204" pitchFamily="34" charset="0"/>
              </a:rPr>
              <a:t>	полном составе</a:t>
            </a:r>
          </a:p>
          <a:p>
            <a:pPr lvl="0">
              <a:spcBef>
                <a:spcPts val="700"/>
              </a:spcBef>
              <a:buClr>
                <a:srgbClr val="DD8047"/>
              </a:buClr>
              <a:buSzPct val="60000"/>
              <a:defRPr/>
            </a:pPr>
            <a:r>
              <a:rPr lang="ru-RU" sz="2000" dirty="0">
                <a:solidFill>
                  <a:srgbClr val="383838"/>
                </a:solidFill>
                <a:cs typeface="Calibri" panose="020F0502020204030204" pitchFamily="34" charset="0"/>
              </a:rPr>
              <a:t>17:00   	Завершение работы и обсуждение дальнейших шагов</a:t>
            </a:r>
          </a:p>
          <a:p>
            <a:pPr lvl="0">
              <a:spcBef>
                <a:spcPts val="700"/>
              </a:spcBef>
              <a:buClr>
                <a:srgbClr val="DD8047"/>
              </a:buClr>
              <a:buSzPct val="60000"/>
              <a:defRPr/>
            </a:pPr>
            <a:r>
              <a:rPr lang="ru-RU" sz="2000" dirty="0">
                <a:solidFill>
                  <a:srgbClr val="383838"/>
                </a:solidFill>
                <a:cs typeface="Calibri" panose="020F0502020204030204" pitchFamily="34" charset="0"/>
              </a:rPr>
              <a:t>17:30   	Заключительная часть</a:t>
            </a:r>
          </a:p>
          <a:p>
            <a:endParaRPr lang="en-US" sz="2000" dirty="0">
              <a:latin typeface="+mj-lt"/>
              <a:cs typeface="Calibri" panose="020F0502020204030204" pitchFamily="34" charset="0"/>
            </a:endParaRPr>
          </a:p>
        </p:txBody>
      </p:sp>
      <p:sp>
        <p:nvSpPr>
          <p:cNvPr id="6" name="object 7">
            <a:extLst>
              <a:ext uri="{FF2B5EF4-FFF2-40B4-BE49-F238E27FC236}">
                <a16:creationId xmlns:a16="http://schemas.microsoft.com/office/drawing/2014/main" id="{0C0DDF9B-FE8D-43AE-917F-2CA75B7D2D84}"/>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6478D50B-CB19-461B-96A3-37C2E7F5DD67}"/>
              </a:ext>
            </a:extLst>
          </p:cNvPr>
          <p:cNvPicPr>
            <a:picLocks noChangeAspect="1"/>
          </p:cNvPicPr>
          <p:nvPr/>
        </p:nvPicPr>
        <p:blipFill>
          <a:blip r:embed="rId4"/>
          <a:stretch>
            <a:fillRect/>
          </a:stretch>
        </p:blipFill>
        <p:spPr>
          <a:xfrm>
            <a:off x="2258584" y="6591042"/>
            <a:ext cx="2889754" cy="304826"/>
          </a:xfrm>
          <a:prstGeom prst="rect">
            <a:avLst/>
          </a:prstGeom>
        </p:spPr>
      </p:pic>
      <p:sp>
        <p:nvSpPr>
          <p:cNvPr id="9" name="object 7">
            <a:extLst>
              <a:ext uri="{FF2B5EF4-FFF2-40B4-BE49-F238E27FC236}">
                <a16:creationId xmlns:a16="http://schemas.microsoft.com/office/drawing/2014/main" id="{C970D599-62CF-4689-A944-4D2E046632CB}"/>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pPr>
              <a:lnSpc>
                <a:spcPct val="100000"/>
              </a:lnSpc>
            </a:pPr>
            <a:r>
              <a:rPr lang="ru-RU" sz="2800">
                <a:cs typeface="Calibri" panose="020F0502020204030204" pitchFamily="34" charset="0"/>
              </a:rPr>
              <a:t>ВОЗ предоставляет следующие информационные ресурсы</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r>
              <a:rPr lang="ru-RU" dirty="0"/>
              <a:t>29 декабря 2020 г.</a:t>
            </a:r>
            <a:endParaRPr lang="en-US" dirty="0"/>
          </a:p>
        </p:txBody>
      </p:sp>
      <p:pic>
        <p:nvPicPr>
          <p:cNvPr id="6" name="Picture 5">
            <a:extLst>
              <a:ext uri="{FF2B5EF4-FFF2-40B4-BE49-F238E27FC236}">
                <a16:creationId xmlns:a16="http://schemas.microsoft.com/office/drawing/2014/main" id="{54DC0EBD-36F7-2E4E-AFFA-1D516691CD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08406" y="758139"/>
            <a:ext cx="2769407" cy="2671484"/>
          </a:xfrm>
          <a:prstGeom prst="rect">
            <a:avLst/>
          </a:prstGeom>
        </p:spPr>
      </p:pic>
      <p:pic>
        <p:nvPicPr>
          <p:cNvPr id="8" name="Picture 7" descr="A picture containing person, sky, outdoor, child&#10;&#10;Description automatically generated">
            <a:extLst>
              <a:ext uri="{FF2B5EF4-FFF2-40B4-BE49-F238E27FC236}">
                <a16:creationId xmlns:a16="http://schemas.microsoft.com/office/drawing/2014/main" id="{35524BDD-0A63-CE4E-9713-73FCFD6E981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5094" y="721161"/>
            <a:ext cx="3498262" cy="2028248"/>
          </a:xfrm>
          <a:prstGeom prst="rect">
            <a:avLst/>
          </a:prstGeom>
        </p:spPr>
      </p:pic>
      <p:sp>
        <p:nvSpPr>
          <p:cNvPr id="9" name="TextBox 8">
            <a:extLst>
              <a:ext uri="{FF2B5EF4-FFF2-40B4-BE49-F238E27FC236}">
                <a16:creationId xmlns:a16="http://schemas.microsoft.com/office/drawing/2014/main" id="{09452002-F78C-484B-B7EC-0162BBFCE4B2}"/>
              </a:ext>
            </a:extLst>
          </p:cNvPr>
          <p:cNvSpPr txBox="1"/>
          <p:nvPr/>
        </p:nvSpPr>
        <p:spPr>
          <a:xfrm>
            <a:off x="7813443" y="2923386"/>
            <a:ext cx="3498262" cy="338554"/>
          </a:xfrm>
          <a:prstGeom prst="rect">
            <a:avLst/>
          </a:prstGeom>
          <a:noFill/>
        </p:spPr>
        <p:txBody>
          <a:bodyPr wrap="square" rtlCol="0">
            <a:spAutoFit/>
          </a:bodyPr>
          <a:lstStyle/>
          <a:p>
            <a:pPr>
              <a:spcBef>
                <a:spcPts val="700"/>
              </a:spcBef>
              <a:buClr>
                <a:srgbClr val="DD8047"/>
              </a:buClr>
              <a:buSzPct val="60000"/>
            </a:pPr>
            <a:r>
              <a:rPr lang="ru-RU" sz="1600" b="1">
                <a:solidFill>
                  <a:srgbClr val="0070C0"/>
                </a:solidFill>
                <a:latin typeface="+mj-lt"/>
                <a:cs typeface="Calibri" panose="020F0502020204030204" pitchFamily="34" charset="0"/>
              </a:rPr>
              <a:t>https://www.vaccinesafetynet.org</a:t>
            </a:r>
          </a:p>
        </p:txBody>
      </p:sp>
      <p:sp>
        <p:nvSpPr>
          <p:cNvPr id="10" name="TextBox 9">
            <a:extLst>
              <a:ext uri="{FF2B5EF4-FFF2-40B4-BE49-F238E27FC236}">
                <a16:creationId xmlns:a16="http://schemas.microsoft.com/office/drawing/2014/main" id="{A8741E12-31C1-944D-A61F-C0E0D52BED0D}"/>
              </a:ext>
            </a:extLst>
          </p:cNvPr>
          <p:cNvSpPr txBox="1"/>
          <p:nvPr/>
        </p:nvSpPr>
        <p:spPr>
          <a:xfrm>
            <a:off x="3808406" y="3772877"/>
            <a:ext cx="2797744" cy="1474763"/>
          </a:xfrm>
          <a:prstGeom prst="rect">
            <a:avLst/>
          </a:prstGeom>
          <a:noFill/>
        </p:spPr>
        <p:txBody>
          <a:bodyPr wrap="square" rtlCol="0">
            <a:spAutoFit/>
          </a:bodyPr>
          <a:lstStyle/>
          <a:p>
            <a:pPr algn="ctr">
              <a:spcBef>
                <a:spcPts val="700"/>
              </a:spcBef>
              <a:buClr>
                <a:srgbClr val="DD8047"/>
              </a:buClr>
              <a:buSzPct val="60000"/>
            </a:pPr>
            <a:r>
              <a:rPr lang="ru-RU" sz="1600">
                <a:solidFill>
                  <a:prstClr val="black"/>
                </a:solidFill>
                <a:latin typeface="Roboto"/>
                <a:cs typeface="Roboto"/>
                <a:hlinkClick r:id="rId4"/>
              </a:rPr>
              <a:t>Guidance on developing a national deployment and vaccination plan for COVID-19 vaccines</a:t>
            </a:r>
          </a:p>
          <a:p>
            <a:pPr algn="l">
              <a:spcBef>
                <a:spcPts val="700"/>
              </a:spcBef>
              <a:buClr>
                <a:srgbClr val="DD8047"/>
              </a:buClr>
              <a:buSzPct val="60000"/>
            </a:pPr>
            <a:endParaRPr lang="en-US" sz="2000" b="1">
              <a:solidFill>
                <a:srgbClr val="0070C0"/>
              </a:solidFill>
              <a:latin typeface="+mj-lt"/>
              <a:cs typeface="Calibri" panose="020F0502020204030204" pitchFamily="34" charset="0"/>
            </a:endParaRPr>
          </a:p>
        </p:txBody>
      </p:sp>
      <p:sp>
        <p:nvSpPr>
          <p:cNvPr id="11" name="Rectangle 10">
            <a:extLst>
              <a:ext uri="{FF2B5EF4-FFF2-40B4-BE49-F238E27FC236}">
                <a16:creationId xmlns:a16="http://schemas.microsoft.com/office/drawing/2014/main" id="{D27C7C42-C15D-B140-908A-4059C73EB8E6}"/>
              </a:ext>
            </a:extLst>
          </p:cNvPr>
          <p:cNvSpPr/>
          <p:nvPr/>
        </p:nvSpPr>
        <p:spPr>
          <a:xfrm>
            <a:off x="7866333" y="5995499"/>
            <a:ext cx="3392481" cy="584775"/>
          </a:xfrm>
          <a:prstGeom prst="rect">
            <a:avLst/>
          </a:prstGeom>
        </p:spPr>
        <p:txBody>
          <a:bodyPr wrap="square">
            <a:spAutoFit/>
          </a:bodyPr>
          <a:lstStyle/>
          <a:p>
            <a:pPr algn="ctr"/>
            <a:r>
              <a:rPr lang="ru-RU" sz="1600">
                <a:solidFill>
                  <a:srgbClr val="008DCF"/>
                </a:solidFill>
              </a:rPr>
              <a:t>https://www.who.int/immunization_standards/vaccine_regulation/en/</a:t>
            </a:r>
          </a:p>
        </p:txBody>
      </p:sp>
      <p:pic>
        <p:nvPicPr>
          <p:cNvPr id="13" name="Picture 12" descr="Graphical user interface, text, application, email&#10;&#10;Description automatically generated">
            <a:extLst>
              <a:ext uri="{FF2B5EF4-FFF2-40B4-BE49-F238E27FC236}">
                <a16:creationId xmlns:a16="http://schemas.microsoft.com/office/drawing/2014/main" id="{1E2C3795-61D4-FA46-A0ED-23FA3BA825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13443" y="3435917"/>
            <a:ext cx="3264132" cy="2578962"/>
          </a:xfrm>
          <a:prstGeom prst="rect">
            <a:avLst/>
          </a:prstGeom>
        </p:spPr>
      </p:pic>
      <p:pic>
        <p:nvPicPr>
          <p:cNvPr id="12" name="Picture 11">
            <a:extLst>
              <a:ext uri="{FF2B5EF4-FFF2-40B4-BE49-F238E27FC236}">
                <a16:creationId xmlns:a16="http://schemas.microsoft.com/office/drawing/2014/main" id="{736ED407-13E5-4BE2-BC2E-B9408770665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48981" y="758139"/>
            <a:ext cx="3079356" cy="35216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3987822A-A621-4A6F-9276-8C82C12F50A4}"/>
              </a:ext>
            </a:extLst>
          </p:cNvPr>
          <p:cNvSpPr/>
          <p:nvPr/>
        </p:nvSpPr>
        <p:spPr>
          <a:xfrm>
            <a:off x="152780" y="4510258"/>
            <a:ext cx="3079357" cy="923330"/>
          </a:xfrm>
          <a:prstGeom prst="rect">
            <a:avLst/>
          </a:prstGeom>
        </p:spPr>
        <p:txBody>
          <a:bodyPr wrap="square">
            <a:spAutoFit/>
          </a:bodyPr>
          <a:lstStyle/>
          <a:p>
            <a:pPr algn="ctr"/>
            <a:r>
              <a:rPr lang="ru-RU">
                <a:hlinkClick r:id="rId7"/>
              </a:rPr>
              <a:t>https://cms.who.int/teams/regulation-prequalification/covid-19</a:t>
            </a:r>
            <a:r>
              <a:rPr lang="ru-RU"/>
              <a:t> </a:t>
            </a:r>
          </a:p>
        </p:txBody>
      </p:sp>
      <p:sp>
        <p:nvSpPr>
          <p:cNvPr id="14" name="object 7">
            <a:extLst>
              <a:ext uri="{FF2B5EF4-FFF2-40B4-BE49-F238E27FC236}">
                <a16:creationId xmlns:a16="http://schemas.microsoft.com/office/drawing/2014/main" id="{5316287A-949E-4715-9F04-6364E11ED002}"/>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5" name="Image 14">
            <a:extLst>
              <a:ext uri="{FF2B5EF4-FFF2-40B4-BE49-F238E27FC236}">
                <a16:creationId xmlns:a16="http://schemas.microsoft.com/office/drawing/2014/main" id="{980EFD1A-2019-431B-8DE4-9F6C39F27A86}"/>
              </a:ext>
            </a:extLst>
          </p:cNvPr>
          <p:cNvPicPr>
            <a:picLocks noChangeAspect="1"/>
          </p:cNvPicPr>
          <p:nvPr/>
        </p:nvPicPr>
        <p:blipFill>
          <a:blip r:embed="rId8"/>
          <a:stretch>
            <a:fillRect/>
          </a:stretch>
        </p:blipFill>
        <p:spPr>
          <a:xfrm>
            <a:off x="2281177" y="6602115"/>
            <a:ext cx="2889754" cy="304826"/>
          </a:xfrm>
          <a:prstGeom prst="rect">
            <a:avLst/>
          </a:prstGeom>
        </p:spPr>
      </p:pic>
      <p:sp>
        <p:nvSpPr>
          <p:cNvPr id="16" name="object 7">
            <a:extLst>
              <a:ext uri="{FF2B5EF4-FFF2-40B4-BE49-F238E27FC236}">
                <a16:creationId xmlns:a16="http://schemas.microsoft.com/office/drawing/2014/main" id="{A5EC6CEF-062D-478F-A06F-F2A078385DBD}"/>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60538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ru-RU"/>
              <a:t>Перерыв</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r>
              <a:rPr lang="ru-RU" dirty="0"/>
              <a:t>29 декабря 2020 г.</a:t>
            </a:r>
            <a:endParaRPr lang="en-US" dirty="0"/>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ru-RU" sz="3600" b="1" dirty="0">
                <a:solidFill>
                  <a:schemeClr val="accent1"/>
                </a:solidFill>
              </a:rPr>
              <a:t>Перерыв на кофе </a:t>
            </a:r>
          </a:p>
          <a:p>
            <a:pPr algn="ctr"/>
            <a:r>
              <a:rPr lang="ru-RU" sz="3600" b="1" dirty="0">
                <a:solidFill>
                  <a:schemeClr val="accent1"/>
                </a:solidFill>
              </a:rPr>
              <a:t>(15 мин.)</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6" name="object 7">
            <a:extLst>
              <a:ext uri="{FF2B5EF4-FFF2-40B4-BE49-F238E27FC236}">
                <a16:creationId xmlns:a16="http://schemas.microsoft.com/office/drawing/2014/main" id="{C55118B9-0063-4555-B553-BDFCECA15A7E}"/>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 6">
            <a:extLst>
              <a:ext uri="{FF2B5EF4-FFF2-40B4-BE49-F238E27FC236}">
                <a16:creationId xmlns:a16="http://schemas.microsoft.com/office/drawing/2014/main" id="{AC14C307-53B3-42E8-8A61-B2120D9C5E2D}"/>
              </a:ext>
            </a:extLst>
          </p:cNvPr>
          <p:cNvPicPr>
            <a:picLocks noChangeAspect="1"/>
          </p:cNvPicPr>
          <p:nvPr/>
        </p:nvPicPr>
        <p:blipFill>
          <a:blip r:embed="rId3"/>
          <a:stretch>
            <a:fillRect/>
          </a:stretch>
        </p:blipFill>
        <p:spPr>
          <a:xfrm>
            <a:off x="2258584" y="6591042"/>
            <a:ext cx="2889754" cy="304826"/>
          </a:xfrm>
          <a:prstGeom prst="rect">
            <a:avLst/>
          </a:prstGeom>
        </p:spPr>
      </p:pic>
      <p:sp>
        <p:nvSpPr>
          <p:cNvPr id="9" name="object 7">
            <a:extLst>
              <a:ext uri="{FF2B5EF4-FFF2-40B4-BE49-F238E27FC236}">
                <a16:creationId xmlns:a16="http://schemas.microsoft.com/office/drawing/2014/main" id="{24C158C6-1F13-476D-A073-5CF2F7C1AB38}"/>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ru-RU"/>
              <a:t>Анализ сильных сторон и недочетов</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29 декабря 2020 г.</a:t>
            </a: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cap="none" normalizeH="0" baseline="0" noProof="0" dirty="0">
                <a:ln>
                  <a:noFill/>
                </a:ln>
                <a:solidFill>
                  <a:prstClr val="white"/>
                </a:solidFill>
                <a:uLnTx/>
                <a:uFillTx/>
                <a:latin typeface="Arial" panose="020B0604020202020204"/>
                <a:ea typeface="+mn-ea"/>
                <a:cs typeface="+mn-cs"/>
              </a:rPr>
              <a:t>ПЛАНИРОВАНИЕ ДЕЙСТВИЙ</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0" i="0" u="none" strike="noStrike" cap="none" normalizeH="0" baseline="0" noProof="0" dirty="0">
                <a:ln>
                  <a:noFill/>
                </a:ln>
                <a:solidFill>
                  <a:prstClr val="black"/>
                </a:solidFill>
                <a:uLnTx/>
                <a:uFillTx/>
                <a:latin typeface="Arial" panose="020B0604020202020204"/>
                <a:ea typeface="+mn-ea"/>
                <a:cs typeface="+mn-cs"/>
              </a:rPr>
              <a:t>Выдвижение предложений по повышению эффективности ваших систем, планов и инструкций</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200" b="0" i="0" u="none" strike="noStrike" cap="none" normalizeH="0" baseline="0" noProof="0">
                <a:ln>
                  <a:noFill/>
                </a:ln>
                <a:solidFill>
                  <a:prstClr val="black"/>
                </a:solidFill>
                <a:uLnTx/>
                <a:uFillTx/>
                <a:latin typeface="Arial" panose="020B0604020202020204"/>
                <a:ea typeface="+mn-ea"/>
                <a:cs typeface="+mn-cs"/>
              </a:rPr>
              <a:t>Проверка предположений</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200" b="0" i="0" u="none" strike="noStrike" cap="none" normalizeH="0" baseline="0" noProof="0">
                <a:ln>
                  <a:noFill/>
                </a:ln>
                <a:solidFill>
                  <a:prstClr val="black"/>
                </a:solidFill>
                <a:uLnTx/>
                <a:uFillTx/>
                <a:latin typeface="Arial" panose="020B0604020202020204"/>
                <a:ea typeface="+mn-ea"/>
                <a:cs typeface="+mn-cs"/>
              </a:rPr>
              <a:t>Обзор сильных сторон и недочетов</a:t>
            </a:r>
          </a:p>
        </p:txBody>
      </p:sp>
      <p:sp>
        <p:nvSpPr>
          <p:cNvPr id="13" name="Rectangle 12">
            <a:extLst>
              <a:ext uri="{FF2B5EF4-FFF2-40B4-BE49-F238E27FC236}">
                <a16:creationId xmlns:a16="http://schemas.microsoft.com/office/drawing/2014/main" id="{26D38A6C-2F8F-4154-AD53-AC19193B93C6}"/>
              </a:ext>
            </a:extLst>
          </p:cNvPr>
          <p:cNvSpPr/>
          <p:nvPr/>
        </p:nvSpPr>
        <p:spPr>
          <a:xfrm>
            <a:off x="5376672" y="863383"/>
            <a:ext cx="6659284" cy="5198127"/>
          </a:xfrm>
          <a:prstGeom prst="rect">
            <a:avLst/>
          </a:prstGeom>
        </p:spPr>
        <p:txBody>
          <a:bodyPr wrap="square" lIns="91440" tIns="45720" rIns="91440" bIns="45720" anchor="t">
            <a:no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ru-RU" sz="1800" b="1" i="0" u="sng" strike="noStrike" cap="none" normalizeH="0" baseline="0" noProof="0" dirty="0">
                <a:ln>
                  <a:noFill/>
                </a:ln>
                <a:solidFill>
                  <a:prstClr val="black"/>
                </a:solidFill>
                <a:uLnTx/>
                <a:uFillTx/>
                <a:latin typeface="Arial" panose="020B0604020202020204"/>
                <a:ea typeface="+mn-ea"/>
                <a:cs typeface="Calibri" panose="020F0502020204030204" pitchFamily="34" charset="0"/>
              </a:rPr>
              <a:t>ЗАДАЧИ:</a:t>
            </a:r>
          </a:p>
          <a:p>
            <a:pPr marL="342900" marR="0" lvl="0" indent="-342900" algn="l" defTabSz="914400" rtl="0" eaLnBrk="1" fontAlgn="auto" latinLnBrk="0" hangingPunct="1">
              <a:lnSpc>
                <a:spcPct val="100000"/>
              </a:lnSpc>
              <a:spcBef>
                <a:spcPts val="0"/>
              </a:spcBef>
              <a:spcAft>
                <a:spcPts val="1200"/>
              </a:spcAft>
              <a:buClrTx/>
              <a:buSzTx/>
              <a:buFontTx/>
              <a:buAutoNum type="arabicPeriod"/>
              <a:tabLst/>
              <a:defRPr/>
            </a:pPr>
            <a:r>
              <a:rPr kumimoji="0" lang="ru-RU" sz="1640" b="0" i="0" u="none" strike="noStrike" cap="none" normalizeH="0" baseline="0" noProof="0" dirty="0">
                <a:ln>
                  <a:noFill/>
                </a:ln>
                <a:solidFill>
                  <a:prstClr val="black"/>
                </a:solidFill>
                <a:uLnTx/>
                <a:uFillTx/>
                <a:latin typeface="Arial" panose="020B0604020202020204"/>
                <a:ea typeface="+mn-ea"/>
                <a:cs typeface="Calibri" panose="020F0502020204030204" pitchFamily="34" charset="0"/>
              </a:rPr>
              <a:t>В группах разделите лист бумаги на три части.</a:t>
            </a:r>
          </a:p>
          <a:p>
            <a:pPr marL="342900" marR="0" lvl="0" indent="-342900" algn="l" defTabSz="914400" rtl="0" eaLnBrk="1" fontAlgn="auto" latinLnBrk="0" hangingPunct="1">
              <a:lnSpc>
                <a:spcPct val="100000"/>
              </a:lnSpc>
              <a:spcBef>
                <a:spcPts val="0"/>
              </a:spcBef>
              <a:spcAft>
                <a:spcPts val="1200"/>
              </a:spcAft>
              <a:buClrTx/>
              <a:buSzTx/>
              <a:buFontTx/>
              <a:buAutoNum type="arabicPeriod"/>
              <a:tabLst/>
              <a:defRPr/>
            </a:pPr>
            <a:r>
              <a:rPr kumimoji="0" lang="ru-RU" sz="1640" b="0" i="0" u="none" strike="noStrike" cap="none" normalizeH="0" baseline="0" noProof="0" dirty="0">
                <a:ln>
                  <a:noFill/>
                </a:ln>
                <a:solidFill>
                  <a:prstClr val="black"/>
                </a:solidFill>
                <a:uLnTx/>
                <a:uFillTx/>
                <a:latin typeface="Arial" panose="020B0604020202020204"/>
                <a:ea typeface="+mn-ea"/>
                <a:cs typeface="Calibri"/>
              </a:rPr>
              <a:t>Просмотрите Национальный план распределения вакцин и вакцинации (НПРВ) и записи, сделанные в ходе кабинетных учений.</a:t>
            </a:r>
          </a:p>
          <a:p>
            <a:pPr marL="342900" marR="0" lvl="0" indent="-342900" algn="l" defTabSz="914400" rtl="0" eaLnBrk="1" fontAlgn="auto" latinLnBrk="0" hangingPunct="1">
              <a:lnSpc>
                <a:spcPct val="100000"/>
              </a:lnSpc>
              <a:spcBef>
                <a:spcPts val="0"/>
              </a:spcBef>
              <a:spcAft>
                <a:spcPts val="1200"/>
              </a:spcAft>
              <a:buClrTx/>
              <a:buSzTx/>
              <a:buFont typeface="+mj-lt"/>
              <a:buAutoNum type="arabicPeriod"/>
              <a:tabLst/>
              <a:defRPr/>
            </a:pPr>
            <a:r>
              <a:rPr kumimoji="0" lang="ru-RU" sz="1640" b="0" i="0" u="none" strike="noStrike" cap="none" normalizeH="0" baseline="0" noProof="0" dirty="0">
                <a:ln>
                  <a:noFill/>
                </a:ln>
                <a:solidFill>
                  <a:prstClr val="black"/>
                </a:solidFill>
                <a:uLnTx/>
                <a:uFillTx/>
                <a:latin typeface="Arial" panose="020B0604020202020204"/>
                <a:ea typeface="+mn-ea"/>
                <a:cs typeface="Calibri" panose="020F0502020204030204" pitchFamily="34" charset="0"/>
              </a:rPr>
              <a:t>Проведите обсуждение и напишите по пунктам свои замечания в каждом из разделов, чтобы ответить на следующие вопросы:</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ru-RU" sz="1640" b="0" i="0" u="none" strike="noStrike" cap="none" normalizeH="0" baseline="0" noProof="0" dirty="0">
                <a:ln>
                  <a:noFill/>
                </a:ln>
                <a:solidFill>
                  <a:prstClr val="black"/>
                </a:solidFill>
                <a:uLnTx/>
                <a:uFillTx/>
                <a:latin typeface="Arial" panose="020B0604020202020204"/>
                <a:ea typeface="+mn-ea"/>
                <a:cs typeface="Calibri" panose="020F0502020204030204" pitchFamily="34" charset="0"/>
              </a:rPr>
              <a:t>Какие компоненты планирования распределения вакцины против COVID-19 надежны/эффективны? (успехи)</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ru-RU" sz="1640" b="0" i="0" u="none" strike="noStrike" cap="none" normalizeH="0" baseline="0" noProof="0" dirty="0">
                <a:ln>
                  <a:noFill/>
                </a:ln>
                <a:solidFill>
                  <a:prstClr val="black"/>
                </a:solidFill>
                <a:uLnTx/>
                <a:uFillTx/>
                <a:latin typeface="Arial" panose="020B0604020202020204"/>
                <a:ea typeface="+mn-ea"/>
                <a:cs typeface="Calibri" panose="020F0502020204030204" pitchFamily="34" charset="0"/>
              </a:rPr>
              <a:t>Какие компоненты планирования распределения вакцины против COVID-19 являются слабыми/проблемными и нуждаются в доработке? (трудности)</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ru-RU" sz="1640" b="0" i="0" u="none" strike="noStrike" cap="none" normalizeH="0" baseline="0" noProof="0" dirty="0">
                <a:ln>
                  <a:noFill/>
                </a:ln>
                <a:solidFill>
                  <a:prstClr val="black"/>
                </a:solidFill>
                <a:uLnTx/>
                <a:uFillTx/>
                <a:latin typeface="Arial" panose="020B0604020202020204"/>
                <a:ea typeface="+mn-ea"/>
                <a:cs typeface="Calibri" panose="020F0502020204030204" pitchFamily="34" charset="0"/>
              </a:rPr>
              <a:t>Назовите и расставьте в приоритетном порядке (три главных) основные области/виды деятельности, которые нуждаются в дальнейшем планировании.</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10015153" y="616062"/>
            <a:ext cx="2020803" cy="749356"/>
            <a:chOff x="9978391" y="5342554"/>
            <a:chExt cx="2020803"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3308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ru-RU" sz="2400" b="1" i="0" u="none" strike="noStrike" cap="none" normalizeH="0" baseline="0" noProof="0">
                  <a:ln>
                    <a:noFill/>
                  </a:ln>
                  <a:solidFill>
                    <a:srgbClr val="0070C0"/>
                  </a:solidFill>
                  <a:uLnTx/>
                  <a:uFillTx/>
                  <a:latin typeface="Arial" panose="020B0604020202020204"/>
                  <a:ea typeface="+mn-ea"/>
                  <a:cs typeface="Calibri" panose="020F0502020204030204" pitchFamily="34" charset="0"/>
                </a:rPr>
                <a:t>75 мин.</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481868" y="606847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5579741" y="6053073"/>
            <a:ext cx="652936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ru-RU" sz="1600" b="0" i="1" u="none" strike="noStrike" cap="none" normalizeH="0" baseline="0" noProof="0" dirty="0">
                <a:ln>
                  <a:noFill/>
                </a:ln>
                <a:solidFill>
                  <a:srgbClr val="A24B19"/>
                </a:solidFill>
                <a:uLnTx/>
                <a:uFillTx/>
                <a:latin typeface="Arial" panose="020B0604020202020204"/>
                <a:ea typeface="+mn-ea"/>
                <a:cs typeface="Calibri" panose="020F0502020204030204" pitchFamily="34" charset="0"/>
              </a:rPr>
              <a:t>Примечание: планирование действий будет проведено на следующей сессии</a:t>
            </a:r>
          </a:p>
        </p:txBody>
      </p:sp>
      <p:sp>
        <p:nvSpPr>
          <p:cNvPr id="17" name="object 7">
            <a:extLst>
              <a:ext uri="{FF2B5EF4-FFF2-40B4-BE49-F238E27FC236}">
                <a16:creationId xmlns:a16="http://schemas.microsoft.com/office/drawing/2014/main" id="{8021942E-FAEC-49DA-BD4B-E373C05154E1}"/>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20" name="Image 19">
            <a:extLst>
              <a:ext uri="{FF2B5EF4-FFF2-40B4-BE49-F238E27FC236}">
                <a16:creationId xmlns:a16="http://schemas.microsoft.com/office/drawing/2014/main" id="{6A565441-091B-48D8-825C-0E9D045CC71B}"/>
              </a:ext>
            </a:extLst>
          </p:cNvPr>
          <p:cNvPicPr>
            <a:picLocks noChangeAspect="1"/>
          </p:cNvPicPr>
          <p:nvPr/>
        </p:nvPicPr>
        <p:blipFill>
          <a:blip r:embed="rId4"/>
          <a:stretch>
            <a:fillRect/>
          </a:stretch>
        </p:blipFill>
        <p:spPr>
          <a:xfrm>
            <a:off x="2258584" y="6591042"/>
            <a:ext cx="2889754" cy="304826"/>
          </a:xfrm>
          <a:prstGeom prst="rect">
            <a:avLst/>
          </a:prstGeom>
        </p:spPr>
      </p:pic>
      <p:sp>
        <p:nvSpPr>
          <p:cNvPr id="21" name="object 7">
            <a:extLst>
              <a:ext uri="{FF2B5EF4-FFF2-40B4-BE49-F238E27FC236}">
                <a16:creationId xmlns:a16="http://schemas.microsoft.com/office/drawing/2014/main" id="{80571F6D-C38E-4996-A7BD-A63596A06202}"/>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6625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ru-RU"/>
              <a:t>Планирование действий</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r>
              <a:rPr lang="ru-RU" dirty="0"/>
              <a:t>29 декабря 2020 г.</a:t>
            </a:r>
            <a:endParaRPr lang="en-US" dirty="0"/>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2020803" cy="749356"/>
            <a:chOff x="9978391" y="5342554"/>
            <a:chExt cx="2020803"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ru-RU" sz="2400" b="1">
                  <a:solidFill>
                    <a:srgbClr val="0070C0"/>
                  </a:solidFill>
                  <a:latin typeface="+mj-lt"/>
                  <a:cs typeface="Calibri" panose="020F0502020204030204" pitchFamily="34" charset="0"/>
                </a:rPr>
                <a:t>45 мин.</a:t>
              </a:r>
            </a:p>
          </p:txBody>
        </p:sp>
      </p:grpSp>
      <p:pic>
        <p:nvPicPr>
          <p:cNvPr id="9" name="Image 8">
            <a:extLst>
              <a:ext uri="{FF2B5EF4-FFF2-40B4-BE49-F238E27FC236}">
                <a16:creationId xmlns:a16="http://schemas.microsoft.com/office/drawing/2014/main" id="{6D09FCB2-4D89-42D6-B2D7-526DA767DA43}"/>
              </a:ext>
            </a:extLst>
          </p:cNvPr>
          <p:cNvPicPr>
            <a:picLocks noChangeAspect="1"/>
          </p:cNvPicPr>
          <p:nvPr/>
        </p:nvPicPr>
        <p:blipFill>
          <a:blip r:embed="rId6"/>
          <a:stretch>
            <a:fillRect/>
          </a:stretch>
        </p:blipFill>
        <p:spPr>
          <a:xfrm>
            <a:off x="3996974" y="1405906"/>
            <a:ext cx="1530229" cy="542591"/>
          </a:xfrm>
          <a:prstGeom prst="rect">
            <a:avLst/>
          </a:prstGeom>
        </p:spPr>
      </p:pic>
      <p:pic>
        <p:nvPicPr>
          <p:cNvPr id="10" name="Image 9">
            <a:extLst>
              <a:ext uri="{FF2B5EF4-FFF2-40B4-BE49-F238E27FC236}">
                <a16:creationId xmlns:a16="http://schemas.microsoft.com/office/drawing/2014/main" id="{6DE33F05-2A7F-49C6-AA4E-C2A185C08A38}"/>
              </a:ext>
            </a:extLst>
          </p:cNvPr>
          <p:cNvPicPr>
            <a:picLocks noChangeAspect="1"/>
          </p:cNvPicPr>
          <p:nvPr/>
        </p:nvPicPr>
        <p:blipFill rotWithShape="1">
          <a:blip r:embed="rId7"/>
          <a:srcRect l="34718" t="-21563" r="34454" b="-24717"/>
          <a:stretch/>
        </p:blipFill>
        <p:spPr>
          <a:xfrm>
            <a:off x="5825175" y="1402728"/>
            <a:ext cx="2198685" cy="541437"/>
          </a:xfrm>
          <a:prstGeom prst="rect">
            <a:avLst/>
          </a:prstGeom>
        </p:spPr>
      </p:pic>
      <p:pic>
        <p:nvPicPr>
          <p:cNvPr id="11" name="Image 10">
            <a:extLst>
              <a:ext uri="{FF2B5EF4-FFF2-40B4-BE49-F238E27FC236}">
                <a16:creationId xmlns:a16="http://schemas.microsoft.com/office/drawing/2014/main" id="{BEF53519-5861-4209-8168-F71EECEB1FA1}"/>
              </a:ext>
            </a:extLst>
          </p:cNvPr>
          <p:cNvPicPr>
            <a:picLocks noChangeAspect="1"/>
          </p:cNvPicPr>
          <p:nvPr/>
        </p:nvPicPr>
        <p:blipFill rotWithShape="1">
          <a:blip r:embed="rId8"/>
          <a:srcRect l="38497" t="3791" r="35041"/>
          <a:stretch/>
        </p:blipFill>
        <p:spPr>
          <a:xfrm>
            <a:off x="8259764" y="1378916"/>
            <a:ext cx="1775776" cy="604316"/>
          </a:xfrm>
          <a:prstGeom prst="rect">
            <a:avLst/>
          </a:prstGeom>
        </p:spPr>
      </p:pic>
      <p:pic>
        <p:nvPicPr>
          <p:cNvPr id="12" name="Image 11">
            <a:extLst>
              <a:ext uri="{FF2B5EF4-FFF2-40B4-BE49-F238E27FC236}">
                <a16:creationId xmlns:a16="http://schemas.microsoft.com/office/drawing/2014/main" id="{8EE91FD5-9EC5-4125-8899-1CABBB13FA44}"/>
              </a:ext>
            </a:extLst>
          </p:cNvPr>
          <p:cNvPicPr>
            <a:picLocks noChangeAspect="1"/>
          </p:cNvPicPr>
          <p:nvPr/>
        </p:nvPicPr>
        <p:blipFill rotWithShape="1">
          <a:blip r:embed="rId9"/>
          <a:srcRect l="39496" r="38753"/>
          <a:stretch/>
        </p:blipFill>
        <p:spPr>
          <a:xfrm>
            <a:off x="10126980" y="1371288"/>
            <a:ext cx="1649171" cy="604316"/>
          </a:xfrm>
          <a:prstGeom prst="rect">
            <a:avLst/>
          </a:prstGeom>
        </p:spPr>
      </p:pic>
      <p:sp>
        <p:nvSpPr>
          <p:cNvPr id="13" name="object 7">
            <a:extLst>
              <a:ext uri="{FF2B5EF4-FFF2-40B4-BE49-F238E27FC236}">
                <a16:creationId xmlns:a16="http://schemas.microsoft.com/office/drawing/2014/main" id="{10EBC1EA-2EC3-448D-B015-E1FB4F10C6CA}"/>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4" name="Image 13">
            <a:extLst>
              <a:ext uri="{FF2B5EF4-FFF2-40B4-BE49-F238E27FC236}">
                <a16:creationId xmlns:a16="http://schemas.microsoft.com/office/drawing/2014/main" id="{F5801528-BCC5-4630-BDB8-9D7D63F9ED4E}"/>
              </a:ext>
            </a:extLst>
          </p:cNvPr>
          <p:cNvPicPr>
            <a:picLocks noChangeAspect="1"/>
          </p:cNvPicPr>
          <p:nvPr/>
        </p:nvPicPr>
        <p:blipFill>
          <a:blip r:embed="rId10"/>
          <a:stretch>
            <a:fillRect/>
          </a:stretch>
        </p:blipFill>
        <p:spPr>
          <a:xfrm>
            <a:off x="2258584" y="6602115"/>
            <a:ext cx="2889754" cy="304826"/>
          </a:xfrm>
          <a:prstGeom prst="rect">
            <a:avLst/>
          </a:prstGeom>
        </p:spPr>
      </p:pic>
      <p:sp>
        <p:nvSpPr>
          <p:cNvPr id="15" name="object 7">
            <a:extLst>
              <a:ext uri="{FF2B5EF4-FFF2-40B4-BE49-F238E27FC236}">
                <a16:creationId xmlns:a16="http://schemas.microsoft.com/office/drawing/2014/main" id="{F295905C-5B6B-4CA9-B2FB-D0A34861A96C}"/>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ru-RU"/>
              <a:t>Оценочный лист участника</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29 декабря 2020 г.</a:t>
            </a: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ru-RU" sz="2800" b="0" u="none" strike="noStrike" cap="none" normalizeH="0" baseline="0" noProof="0" dirty="0">
                <a:ln>
                  <a:noFill/>
                </a:ln>
                <a:solidFill>
                  <a:prstClr val="black"/>
                </a:solidFill>
                <a:uLnTx/>
                <a:uFillTx/>
                <a:latin typeface="Arial" panose="020B0604020202020204" pitchFamily="34" charset="0"/>
                <a:ea typeface="Calibri" panose="020F0502020204030204" pitchFamily="34" charset="0"/>
                <a:cs typeface="+mn-cs"/>
              </a:rPr>
              <a:t>Ваши </a:t>
            </a:r>
            <a:r>
              <a:rPr kumimoji="0" lang="ru-RU" sz="2800" b="0" u="none" strike="noStrike" cap="none" normalizeH="0" baseline="0" noProof="0" dirty="0">
                <a:ln>
                  <a:noFill/>
                </a:ln>
                <a:solidFill>
                  <a:prstClr val="black"/>
                </a:solidFill>
                <a:uLnTx/>
                <a:uFillTx/>
                <a:latin typeface="Arial" panose="020B0604020202020204" pitchFamily="34" charset="0"/>
                <a:ea typeface="Calibri" panose="020F0502020204030204" pitchFamily="34" charset="0"/>
                <a:cs typeface="+mn-cs"/>
                <a:hlinkClick r:id="rId4"/>
              </a:rPr>
              <a:t>отзывы</a:t>
            </a:r>
            <a:r>
              <a:rPr kumimoji="0" lang="ru-RU" sz="2800" b="0" u="none" strike="noStrike" cap="none" normalizeH="0" baseline="0" noProof="0" dirty="0">
                <a:ln>
                  <a:noFill/>
                </a:ln>
                <a:solidFill>
                  <a:prstClr val="black"/>
                </a:solidFill>
                <a:uLnTx/>
                <a:uFillTx/>
                <a:latin typeface="Arial" panose="020B0604020202020204" pitchFamily="34" charset="0"/>
                <a:ea typeface="Calibri" panose="020F0502020204030204" pitchFamily="34" charset="0"/>
                <a:cs typeface="+mn-cs"/>
              </a:rPr>
              <a:t> помогут нам сохранить и улучшить качество и актуальность последующих имитационных учений.</a:t>
            </a: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48502" y="5400883"/>
            <a:ext cx="1849281" cy="749356"/>
            <a:chOff x="9978391" y="5342554"/>
            <a:chExt cx="1849281"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115929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ru-RU" sz="2400" b="1" i="0" u="none" strike="noStrike" cap="none" normalizeH="0" baseline="0" noProof="0">
                  <a:ln>
                    <a:noFill/>
                  </a:ln>
                  <a:solidFill>
                    <a:srgbClr val="0070C0"/>
                  </a:solidFill>
                  <a:uLnTx/>
                  <a:uFillTx/>
                  <a:latin typeface="Arial" panose="020B0604020202020204"/>
                  <a:ea typeface="+mn-ea"/>
                  <a:cs typeface="Calibri" panose="020F0502020204030204" pitchFamily="34" charset="0"/>
                </a:rPr>
                <a:t>5 мин.</a:t>
              </a:r>
            </a:p>
          </p:txBody>
        </p:sp>
      </p:grpSp>
      <p:sp>
        <p:nvSpPr>
          <p:cNvPr id="10" name="object 7">
            <a:extLst>
              <a:ext uri="{FF2B5EF4-FFF2-40B4-BE49-F238E27FC236}">
                <a16:creationId xmlns:a16="http://schemas.microsoft.com/office/drawing/2014/main" id="{51E0B351-1263-4557-9A5A-580B6CFFEF53}"/>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1" name="Image 10">
            <a:extLst>
              <a:ext uri="{FF2B5EF4-FFF2-40B4-BE49-F238E27FC236}">
                <a16:creationId xmlns:a16="http://schemas.microsoft.com/office/drawing/2014/main" id="{56C94081-E695-46DE-9E72-ABEA87EA0B63}"/>
              </a:ext>
            </a:extLst>
          </p:cNvPr>
          <p:cNvPicPr>
            <a:picLocks noChangeAspect="1"/>
          </p:cNvPicPr>
          <p:nvPr/>
        </p:nvPicPr>
        <p:blipFill>
          <a:blip r:embed="rId6"/>
          <a:stretch>
            <a:fillRect/>
          </a:stretch>
        </p:blipFill>
        <p:spPr>
          <a:xfrm>
            <a:off x="2258584" y="6591042"/>
            <a:ext cx="2889754" cy="304826"/>
          </a:xfrm>
          <a:prstGeom prst="rect">
            <a:avLst/>
          </a:prstGeom>
        </p:spPr>
      </p:pic>
      <p:sp>
        <p:nvSpPr>
          <p:cNvPr id="12" name="object 7">
            <a:extLst>
              <a:ext uri="{FF2B5EF4-FFF2-40B4-BE49-F238E27FC236}">
                <a16:creationId xmlns:a16="http://schemas.microsoft.com/office/drawing/2014/main" id="{69D9F128-2AEE-454A-9C8A-8A05A8702A33}"/>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38934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52780" y="-8247"/>
            <a:ext cx="11816716" cy="581340"/>
          </a:xfrm>
        </p:spPr>
        <p:txBody>
          <a:bodyPr>
            <a:normAutofit fontScale="90000"/>
          </a:bodyPr>
          <a:lstStyle/>
          <a:p>
            <a:r>
              <a:rPr lang="ru-RU" dirty="0"/>
              <a:t>Следующие этапы и заключительные замечания</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r>
              <a:rPr lang="ru-RU" dirty="0"/>
              <a:t>29 декабря 2020 г.</a:t>
            </a:r>
            <a:endParaRPr lang="en-US" dirty="0"/>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ru-RU" sz="3600" b="1">
                <a:solidFill>
                  <a:srgbClr val="0070C0"/>
                </a:solidFill>
                <a:latin typeface="+mj-lt"/>
                <a:cs typeface="Calibri" panose="020F0502020204030204" pitchFamily="34" charset="0"/>
              </a:rPr>
              <a:t>Следующие этапы</a:t>
            </a:r>
          </a:p>
        </p:txBody>
      </p:sp>
      <p:sp>
        <p:nvSpPr>
          <p:cNvPr id="6" name="object 7">
            <a:extLst>
              <a:ext uri="{FF2B5EF4-FFF2-40B4-BE49-F238E27FC236}">
                <a16:creationId xmlns:a16="http://schemas.microsoft.com/office/drawing/2014/main" id="{38EAE130-7FAF-4692-BEA6-124DD2A5A920}"/>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age 8">
            <a:extLst>
              <a:ext uri="{FF2B5EF4-FFF2-40B4-BE49-F238E27FC236}">
                <a16:creationId xmlns:a16="http://schemas.microsoft.com/office/drawing/2014/main" id="{C5207128-8238-4F21-92A6-D9C265A372A9}"/>
              </a:ext>
            </a:extLst>
          </p:cNvPr>
          <p:cNvPicPr>
            <a:picLocks noChangeAspect="1"/>
          </p:cNvPicPr>
          <p:nvPr/>
        </p:nvPicPr>
        <p:blipFill>
          <a:blip r:embed="rId4"/>
          <a:stretch>
            <a:fillRect/>
          </a:stretch>
        </p:blipFill>
        <p:spPr>
          <a:xfrm>
            <a:off x="2258584" y="6621192"/>
            <a:ext cx="2889754" cy="304826"/>
          </a:xfrm>
          <a:prstGeom prst="rect">
            <a:avLst/>
          </a:prstGeom>
        </p:spPr>
      </p:pic>
      <p:sp>
        <p:nvSpPr>
          <p:cNvPr id="10" name="object 7">
            <a:extLst>
              <a:ext uri="{FF2B5EF4-FFF2-40B4-BE49-F238E27FC236}">
                <a16:creationId xmlns:a16="http://schemas.microsoft.com/office/drawing/2014/main" id="{525DED5E-3538-4FCA-BA35-41774110F8EC}"/>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597966"/>
            <a:ext cx="12026348" cy="28879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2400" b="1" i="0" u="none" strike="noStrike" cap="none" normalizeH="0" baseline="0" noProof="0">
                <a:ln>
                  <a:noFill/>
                </a:ln>
                <a:solidFill>
                  <a:prstClr val="white"/>
                </a:solidFill>
                <a:uLnTx/>
                <a:uFillTx/>
                <a:latin typeface="Arial" panose="020B0604020202020204"/>
                <a:ea typeface="+mn-ea"/>
                <a:cs typeface="+mn-cs"/>
              </a:rPr>
              <a:t>ИНФОРМАЦИОННЫЕ РЕСУРСЫ ВОЗ</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ru-RU" sz="4800" b="1" i="0" u="none" strike="noStrike" cap="none" normalizeH="0" baseline="0" noProof="0">
                <a:ln>
                  <a:noFill/>
                </a:ln>
                <a:solidFill>
                  <a:prstClr val="white"/>
                </a:solidFill>
                <a:uLnTx/>
                <a:uFillTx/>
                <a:latin typeface="Arial" panose="020B0604020202020204"/>
                <a:ea typeface="+mn-ea"/>
                <a:cs typeface="Calibri" panose="020F0502020204030204" pitchFamily="34" charset="0"/>
              </a:rPr>
              <a:t>СПАСИБО ВАМ!</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26342" y="4373217"/>
            <a:ext cx="2466240" cy="2153215"/>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cap="none" normalizeH="0" baseline="0" noProof="0" dirty="0">
                <a:ln>
                  <a:noFill/>
                </a:ln>
                <a:solidFill>
                  <a:prstClr val="black"/>
                </a:solidFill>
                <a:uLnTx/>
                <a:uFillTx/>
                <a:latin typeface="Arial" panose="020B0604020202020204"/>
                <a:ea typeface="+mn-ea"/>
                <a:cs typeface="+mn-cs"/>
              </a:rPr>
              <a:t>Веб-страница ВОЗ: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cap="none" normalizeH="0" baseline="0" noProof="0" dirty="0">
                <a:ln>
                  <a:noFill/>
                </a:ln>
                <a:solidFill>
                  <a:prstClr val="black"/>
                </a:solidFill>
                <a:uLnTx/>
                <a:uFillTx/>
                <a:latin typeface="Arial" panose="020B0604020202020204"/>
                <a:ea typeface="+mn-ea"/>
                <a:cs typeface="+mn-cs"/>
              </a:rPr>
              <a:t>вспышка COVID-19</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37525" y="5033307"/>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60015" y="6073910"/>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ru-RU" sz="1400" b="1" i="0" u="none" strike="noStrike" cap="none" normalizeH="0" baseline="0" noProof="0" dirty="0">
                <a:ln>
                  <a:noFill/>
                </a:ln>
                <a:solidFill>
                  <a:srgbClr val="0070C0"/>
                </a:solidFill>
                <a:uLnTx/>
                <a:uFillTx/>
                <a:latin typeface="Arial" panose="020B0604020202020204"/>
                <a:ea typeface="+mn-ea"/>
                <a:cs typeface="Calibri" panose="020F0502020204030204" pitchFamily="34" charset="0"/>
              </a:rPr>
              <a:t>Сканируйте или нажмите</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2936701"/>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ru-RU" b="1" i="0" u="none" strike="noStrike" cap="none" normalizeH="0" baseline="0" noProof="0" dirty="0">
                <a:ln>
                  <a:noFill/>
                </a:ln>
                <a:solidFill>
                  <a:srgbClr val="0070C0"/>
                </a:solidFill>
                <a:uLnTx/>
                <a:uFillTx/>
                <a:latin typeface="Arial" panose="020B0604020202020204"/>
                <a:ea typeface="+mn-ea"/>
                <a:cs typeface="Calibri"/>
              </a:rPr>
              <a:t>Для получения технической поддержки при проведении имитационных учений</a:t>
            </a:r>
          </a:p>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ru-RU" b="1" i="0" u="none" strike="noStrike" cap="none" normalizeH="0" baseline="0" noProof="0" dirty="0">
                <a:ln>
                  <a:noFill/>
                </a:ln>
                <a:solidFill>
                  <a:srgbClr val="0070C0"/>
                </a:solidFill>
                <a:uLnTx/>
                <a:uFillTx/>
                <a:latin typeface="Arial" panose="020B0604020202020204"/>
                <a:ea typeface="+mn-ea"/>
                <a:cs typeface="Calibri"/>
              </a:rPr>
              <a:t>обратитесь в ваше страновое бюро ВОЗ или свяжитесь с координатором регионального бюро:</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lang="ru-RU" b="1" dirty="0">
                <a:solidFill>
                  <a:srgbClr val="0070C0"/>
                </a:solidFill>
                <a:latin typeface="Arial" panose="020B0604020202020204"/>
                <a:cs typeface="Calibri"/>
              </a:rPr>
              <a:t>     </a:t>
            </a:r>
            <a:r>
              <a:rPr kumimoji="0" lang="ru-RU" b="1" i="0" u="none" strike="noStrike" cap="none" normalizeH="0" baseline="0" noProof="0" dirty="0">
                <a:ln>
                  <a:noFill/>
                </a:ln>
                <a:solidFill>
                  <a:srgbClr val="0070C0"/>
                </a:solidFill>
                <a:uLnTx/>
                <a:uFillTx/>
                <a:latin typeface="Arial" panose="020B0604020202020204"/>
                <a:ea typeface="+mn-ea"/>
                <a:cs typeface="Calibri"/>
              </a:rPr>
              <a:t>Региональное бюро для стран Африки: 				</a:t>
            </a:r>
            <a:r>
              <a:rPr kumimoji="0" lang="ru-RU" b="1" i="0" u="none" strike="noStrike" cap="none" normalizeH="0" baseline="0" noProof="0" dirty="0">
                <a:ln>
                  <a:noFill/>
                </a:ln>
                <a:solidFill>
                  <a:srgbClr val="0070C0"/>
                </a:solidFill>
                <a:uLnTx/>
                <a:uFillTx/>
                <a:latin typeface="Arial" panose="020B0604020202020204"/>
                <a:ea typeface="+mn-ea"/>
                <a:cs typeface="Calibri"/>
                <a:hlinkClick r:id="rId5"/>
              </a:rPr>
              <a:t>stephenm@who.int</a:t>
            </a:r>
            <a:r>
              <a:rPr kumimoji="0" lang="ru-RU" b="1" i="0" u="none" strike="noStrike" cap="none" normalizeH="0" baseline="0" noProof="0" dirty="0">
                <a:ln>
                  <a:noFill/>
                </a:ln>
                <a:solidFill>
                  <a:srgbClr val="0070C0"/>
                </a:solidFill>
                <a:uLnTx/>
                <a:uFillTx/>
                <a:latin typeface="Arial" panose="020B0604020202020204"/>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lang="ru-RU" b="1" dirty="0">
                <a:solidFill>
                  <a:srgbClr val="0070C0"/>
                </a:solidFill>
                <a:latin typeface="Arial" panose="020B0604020202020204"/>
                <a:cs typeface="Calibri"/>
              </a:rPr>
              <a:t>     </a:t>
            </a:r>
            <a:r>
              <a:rPr kumimoji="0" lang="ru-RU" b="1" i="0" u="none" strike="noStrike" cap="none" normalizeH="0" baseline="0" noProof="0" dirty="0">
                <a:ln>
                  <a:noFill/>
                </a:ln>
                <a:solidFill>
                  <a:srgbClr val="0070C0"/>
                </a:solidFill>
                <a:uLnTx/>
                <a:uFillTx/>
                <a:latin typeface="Arial" panose="020B0604020202020204"/>
                <a:ea typeface="+mn-ea"/>
                <a:cs typeface="Calibri"/>
              </a:rPr>
              <a:t>Региональное бюро для стран Восточного Средиземноморья: 	</a:t>
            </a:r>
            <a:r>
              <a:rPr kumimoji="0" lang="ru-RU" b="1" i="0" u="none" strike="noStrike" cap="none" normalizeH="0" baseline="0" noProof="0" dirty="0">
                <a:ln>
                  <a:noFill/>
                </a:ln>
                <a:solidFill>
                  <a:srgbClr val="0070C0"/>
                </a:solidFill>
                <a:uLnTx/>
                <a:uFillTx/>
                <a:latin typeface="Arial" panose="020B0604020202020204"/>
                <a:ea typeface="+mn-ea"/>
                <a:cs typeface="Calibri"/>
                <a:hlinkClick r:id="rId6"/>
              </a:rPr>
              <a:t>samhourid@who.int</a:t>
            </a:r>
            <a:r>
              <a:rPr kumimoji="0" lang="ru-RU" b="1" i="0" u="none" strike="noStrike" cap="none" normalizeH="0" baseline="0" noProof="0" dirty="0">
                <a:ln>
                  <a:noFill/>
                </a:ln>
                <a:solidFill>
                  <a:srgbClr val="0070C0"/>
                </a:solidFill>
                <a:uLnTx/>
                <a:uFillTx/>
                <a:latin typeface="Arial" panose="020B0604020202020204"/>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lang="ru-RU" b="1" dirty="0">
                <a:solidFill>
                  <a:srgbClr val="0070C0"/>
                </a:solidFill>
                <a:latin typeface="Arial" panose="020B0604020202020204"/>
                <a:cs typeface="Calibri"/>
              </a:rPr>
              <a:t>     </a:t>
            </a:r>
            <a:r>
              <a:rPr kumimoji="0" lang="ru-RU" b="1" i="0" u="none" strike="noStrike" cap="none" normalizeH="0" baseline="0" noProof="0" dirty="0">
                <a:ln>
                  <a:noFill/>
                </a:ln>
                <a:solidFill>
                  <a:srgbClr val="0070C0"/>
                </a:solidFill>
                <a:uLnTx/>
                <a:uFillTx/>
                <a:latin typeface="Arial" panose="020B0604020202020204"/>
                <a:ea typeface="+mn-ea"/>
                <a:cs typeface="Calibri"/>
              </a:rPr>
              <a:t>Европейское региональное бюро: 				</a:t>
            </a:r>
            <a:r>
              <a:rPr kumimoji="0" lang="ru-RU" b="1" i="0" u="none" strike="noStrike" cap="none" normalizeH="0" baseline="0" noProof="0" dirty="0">
                <a:ln>
                  <a:noFill/>
                </a:ln>
                <a:solidFill>
                  <a:srgbClr val="0070C0"/>
                </a:solidFill>
                <a:uLnTx/>
                <a:uFillTx/>
                <a:latin typeface="Arial" panose="020B0604020202020204"/>
                <a:ea typeface="+mn-ea"/>
                <a:cs typeface="Calibri"/>
                <a:hlinkClick r:id="rId7"/>
              </a:rPr>
              <a:t>schmidtt@who.int</a:t>
            </a:r>
            <a:r>
              <a:rPr kumimoji="0" lang="ru-RU" b="1" i="0" u="none" strike="noStrike" cap="none" normalizeH="0" baseline="0" noProof="0" dirty="0">
                <a:ln>
                  <a:noFill/>
                </a:ln>
                <a:solidFill>
                  <a:srgbClr val="0070C0"/>
                </a:solidFill>
                <a:uLnTx/>
                <a:uFillTx/>
                <a:latin typeface="Arial" panose="020B0604020202020204"/>
                <a:ea typeface="+mn-ea"/>
                <a:cs typeface="Calibri"/>
              </a:rPr>
              <a:t>; </a:t>
            </a:r>
            <a:r>
              <a:rPr kumimoji="0" lang="ru-RU" b="1" i="0" u="none" strike="noStrike" cap="none" normalizeH="0" baseline="0" noProof="0" dirty="0">
                <a:ln>
                  <a:noFill/>
                </a:ln>
                <a:solidFill>
                  <a:srgbClr val="0070C0"/>
                </a:solidFill>
                <a:uLnTx/>
                <a:uFillTx/>
                <a:latin typeface="Arial" panose="020B0604020202020204"/>
                <a:ea typeface="+mn-ea"/>
                <a:cs typeface="Calibri"/>
                <a:hlinkClick r:id="rId8"/>
              </a:rPr>
              <a:t>rashforda@who.int</a:t>
            </a:r>
            <a:r>
              <a:rPr kumimoji="0" lang="ru-RU" b="1" i="0" u="none" strike="noStrike" cap="none" normalizeH="0" baseline="0" noProof="0" dirty="0">
                <a:ln>
                  <a:noFill/>
                </a:ln>
                <a:solidFill>
                  <a:srgbClr val="0070C0"/>
                </a:solidFill>
                <a:uLnTx/>
                <a:uFillTx/>
                <a:latin typeface="Arial" panose="020B0604020202020204"/>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lang="ru-RU" b="1" dirty="0">
                <a:solidFill>
                  <a:srgbClr val="0070C0"/>
                </a:solidFill>
                <a:latin typeface="Arial" panose="020B0604020202020204"/>
                <a:cs typeface="Calibri"/>
              </a:rPr>
              <a:t>     </a:t>
            </a:r>
            <a:r>
              <a:rPr kumimoji="0" lang="ru-RU" b="1" i="0" u="none" strike="noStrike" cap="none" normalizeH="0" baseline="0" noProof="0" dirty="0">
                <a:ln>
                  <a:noFill/>
                </a:ln>
                <a:solidFill>
                  <a:srgbClr val="0070C0"/>
                </a:solidFill>
                <a:uLnTx/>
                <a:uFillTx/>
                <a:latin typeface="Arial" panose="020B0604020202020204"/>
                <a:ea typeface="+mn-ea"/>
                <a:cs typeface="Calibri"/>
              </a:rPr>
              <a:t>Региональное бюро для стран Америки: 				</a:t>
            </a:r>
            <a:r>
              <a:rPr kumimoji="0" lang="ru-RU" b="1" i="0" u="none" strike="noStrike" cap="none" normalizeH="0" baseline="0" noProof="0" dirty="0">
                <a:ln>
                  <a:noFill/>
                </a:ln>
                <a:solidFill>
                  <a:srgbClr val="0070C0"/>
                </a:solidFill>
                <a:uLnTx/>
                <a:uFillTx/>
                <a:latin typeface="Arial" panose="020B0604020202020204"/>
                <a:ea typeface="+mn-ea"/>
                <a:cs typeface="Calibri"/>
                <a:hlinkClick r:id="rId9"/>
              </a:rPr>
              <a:t>andragro@paho.org</a:t>
            </a:r>
            <a:r>
              <a:rPr kumimoji="0" lang="ru-RU" b="1" i="0" u="none" strike="noStrike" cap="none" normalizeH="0" baseline="0" noProof="0" dirty="0">
                <a:ln>
                  <a:noFill/>
                </a:ln>
                <a:solidFill>
                  <a:srgbClr val="0070C0"/>
                </a:solidFill>
                <a:uLnTx/>
                <a:uFillTx/>
                <a:latin typeface="Arial" panose="020B0604020202020204"/>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lang="ru-RU" b="1" dirty="0">
                <a:solidFill>
                  <a:srgbClr val="0070C0"/>
                </a:solidFill>
                <a:latin typeface="Arial" panose="020B0604020202020204"/>
                <a:cs typeface="Calibri"/>
              </a:rPr>
              <a:t>     </a:t>
            </a:r>
            <a:r>
              <a:rPr kumimoji="0" lang="ru-RU" b="1" i="0" u="none" strike="noStrike" cap="none" normalizeH="0" baseline="0" noProof="0" dirty="0">
                <a:ln>
                  <a:noFill/>
                </a:ln>
                <a:solidFill>
                  <a:srgbClr val="0070C0"/>
                </a:solidFill>
                <a:uLnTx/>
                <a:uFillTx/>
                <a:latin typeface="Arial" panose="020B0604020202020204"/>
                <a:ea typeface="+mn-ea"/>
                <a:cs typeface="Calibri"/>
              </a:rPr>
              <a:t>Региональное бюро для стран Юго-Восточной Азии: 		</a:t>
            </a:r>
            <a:r>
              <a:rPr kumimoji="0" lang="ru-RU" b="1" i="0" u="none" strike="noStrike" cap="none" normalizeH="0" baseline="0" noProof="0" dirty="0">
                <a:ln>
                  <a:noFill/>
                </a:ln>
                <a:solidFill>
                  <a:prstClr val="black"/>
                </a:solidFill>
                <a:uLnTx/>
                <a:uFillTx/>
                <a:latin typeface="Arial" panose="020B0604020202020204"/>
                <a:ea typeface="+mn-lt"/>
                <a:cs typeface="Arial" panose="020B0604020202020204"/>
                <a:hlinkClick r:id="rId10"/>
              </a:rPr>
              <a:t>katom@who.int</a:t>
            </a:r>
            <a:r>
              <a:rPr kumimoji="0" lang="ru-RU" b="1" i="0" u="none" strike="noStrike" cap="none" normalizeH="0" baseline="0" noProof="0" dirty="0">
                <a:ln>
                  <a:noFill/>
                </a:ln>
                <a:solidFill>
                  <a:prstClr val="black"/>
                </a:solidFill>
                <a:uLnTx/>
                <a:uFillTx/>
                <a:latin typeface="Arial" panose="020B0604020202020204"/>
                <a:ea typeface="+mn-lt"/>
                <a:cs typeface="Arial" panose="020B0604020202020204"/>
              </a:rPr>
              <a:t>; </a:t>
            </a:r>
            <a:r>
              <a:rPr kumimoji="0" lang="ru-RU" b="1" i="0" u="none" strike="noStrike" cap="none" normalizeH="0" baseline="0" noProof="0" dirty="0">
                <a:ln>
                  <a:noFill/>
                </a:ln>
                <a:solidFill>
                  <a:srgbClr val="0070C0"/>
                </a:solidFill>
                <a:uLnTx/>
                <a:uFillTx/>
                <a:latin typeface="Arial" panose="020B0604020202020204"/>
                <a:ea typeface="+mn-lt"/>
                <a:cs typeface="Calibri"/>
                <a:hlinkClick r:id="rId11"/>
              </a:rPr>
              <a:t>htikem</a:t>
            </a:r>
            <a:r>
              <a:rPr kumimoji="0" lang="ru-RU" b="1" i="0" u="none" strike="noStrike" cap="none" normalizeH="0" baseline="0" noProof="0" dirty="0">
                <a:ln>
                  <a:noFill/>
                </a:ln>
                <a:solidFill>
                  <a:srgbClr val="0070C0"/>
                </a:solidFill>
                <a:uLnTx/>
                <a:uFillTx/>
                <a:latin typeface="Arial" panose="020B0604020202020204"/>
                <a:ea typeface="+mn-ea"/>
                <a:cs typeface="Calibri"/>
                <a:hlinkClick r:id="rId11"/>
              </a:rPr>
              <a:t>@who.int</a:t>
            </a:r>
            <a:r>
              <a:rPr kumimoji="0" lang="ru-RU" b="1" i="0" u="none" strike="noStrike" cap="none" normalizeH="0" baseline="0" noProof="0" dirty="0">
                <a:ln>
                  <a:noFill/>
                </a:ln>
                <a:solidFill>
                  <a:srgbClr val="0070C0"/>
                </a:solidFill>
                <a:uLnTx/>
                <a:uFillTx/>
                <a:latin typeface="Arial" panose="020B0604020202020204"/>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ru-RU" b="1" i="0" u="none" strike="noStrike" cap="none" normalizeH="0" baseline="0" noProof="0" dirty="0">
                <a:ln>
                  <a:noFill/>
                </a:ln>
                <a:solidFill>
                  <a:srgbClr val="0070C0"/>
                </a:solidFill>
                <a:uLnTx/>
                <a:uFillTx/>
                <a:latin typeface="Arial" panose="020B0604020202020204"/>
                <a:ea typeface="+mn-ea"/>
                <a:cs typeface="Calibri"/>
              </a:rPr>
              <a:t>    </a:t>
            </a:r>
            <a:r>
              <a:rPr lang="ru-RU" b="1" dirty="0">
                <a:solidFill>
                  <a:srgbClr val="0070C0"/>
                </a:solidFill>
                <a:latin typeface="Arial" panose="020B0604020202020204"/>
                <a:cs typeface="Calibri"/>
              </a:rPr>
              <a:t> </a:t>
            </a:r>
            <a:r>
              <a:rPr kumimoji="0" lang="ru-RU" b="1" i="0" u="none" strike="noStrike" cap="none" normalizeH="0" baseline="0" noProof="0" dirty="0">
                <a:ln>
                  <a:noFill/>
                </a:ln>
                <a:solidFill>
                  <a:srgbClr val="0070C0"/>
                </a:solidFill>
                <a:uLnTx/>
                <a:uFillTx/>
                <a:latin typeface="Arial" panose="020B0604020202020204"/>
                <a:ea typeface="+mn-ea"/>
                <a:cs typeface="Calibri"/>
              </a:rPr>
              <a:t>Региональное бюро для Западной части Тихого океана: 		</a:t>
            </a:r>
            <a:r>
              <a:rPr kumimoji="0" lang="ru-RU" b="1" i="0" u="none" strike="noStrike" cap="none" normalizeH="0" baseline="0" noProof="0" dirty="0">
                <a:ln>
                  <a:noFill/>
                </a:ln>
                <a:solidFill>
                  <a:srgbClr val="0070C0"/>
                </a:solidFill>
                <a:uLnTx/>
                <a:uFillTx/>
                <a:latin typeface="Arial" panose="020B0604020202020204"/>
                <a:ea typeface="+mn-ea"/>
                <a:cs typeface="Calibri"/>
                <a:hlinkClick r:id="rId12"/>
              </a:rPr>
              <a:t>eshofoniea@who.int</a:t>
            </a:r>
            <a:r>
              <a:rPr kumimoji="0" lang="ru-RU" b="1" i="0" u="none" strike="noStrike" cap="none" normalizeH="0" baseline="0" noProof="0" dirty="0">
                <a:ln>
                  <a:noFill/>
                </a:ln>
                <a:solidFill>
                  <a:srgbClr val="0070C0"/>
                </a:solidFill>
                <a:uLnTx/>
                <a:uFillTx/>
                <a:latin typeface="Arial" panose="020B0604020202020204"/>
                <a:ea typeface="+mn-ea"/>
                <a:cs typeface="Calibri"/>
              </a:rPr>
              <a:t>;  </a:t>
            </a: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51978"/>
            <a:ext cx="2466240" cy="2285135"/>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a:ea typeface="+mn-ea"/>
                <a:cs typeface="+mn-cs"/>
              </a:rPr>
              <a:t>Более подробная информация о коронавирусе</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828" y="5164664"/>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6" y="6166123"/>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ru-RU" sz="1400" b="1" i="0" u="none" strike="noStrike" cap="none" normalizeH="0" baseline="0" noProof="0" dirty="0">
                <a:ln>
                  <a:noFill/>
                </a:ln>
                <a:solidFill>
                  <a:srgbClr val="0070C0"/>
                </a:solidFill>
                <a:uLnTx/>
                <a:uFillTx/>
                <a:latin typeface="Arial" panose="020B0604020202020204"/>
                <a:ea typeface="+mn-ea"/>
                <a:cs typeface="Calibri" panose="020F0502020204030204" pitchFamily="34" charset="0"/>
              </a:rPr>
              <a:t>Сканируйте или нажмите</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882775" algn="r"/>
              </a:tabLst>
              <a:defRPr/>
            </a:pPr>
            <a:r>
              <a:rPr kumimoji="0" lang="ru-RU" sz="1200" b="1" i="0" u="none" strike="noStrike" cap="none" normalizeH="0" baseline="0" noProof="0" dirty="0">
                <a:ln>
                  <a:noFill/>
                </a:ln>
                <a:solidFill>
                  <a:prstClr val="black"/>
                </a:solidFill>
                <a:uLnTx/>
                <a:uFillTx/>
                <a:latin typeface="Arial" panose="020B0604020202020204"/>
                <a:ea typeface="+mn-ea"/>
                <a:cs typeface="+mn-cs"/>
              </a:rPr>
              <a:t>Ресурсы ВОЗ по имитационным учениям</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271436" y="498246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1" y="6038192"/>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ru-RU" sz="1400" b="1" i="0" u="none" strike="noStrike" cap="none" normalizeH="0" baseline="0" noProof="0" dirty="0">
                <a:ln>
                  <a:noFill/>
                </a:ln>
                <a:solidFill>
                  <a:srgbClr val="0070C0"/>
                </a:solidFill>
                <a:uLnTx/>
                <a:uFillTx/>
                <a:latin typeface="Arial" panose="020B0604020202020204"/>
                <a:ea typeface="+mn-ea"/>
                <a:cs typeface="Calibri" panose="020F0502020204030204" pitchFamily="34" charset="0"/>
              </a:rPr>
              <a:t>Сканируйте или нажмите</a:t>
            </a:r>
          </a:p>
        </p:txBody>
      </p:sp>
      <p:sp>
        <p:nvSpPr>
          <p:cNvPr id="21" name="object 7">
            <a:extLst>
              <a:ext uri="{FF2B5EF4-FFF2-40B4-BE49-F238E27FC236}">
                <a16:creationId xmlns:a16="http://schemas.microsoft.com/office/drawing/2014/main" id="{63F3E001-F6E4-4E67-AF51-823CB17BD8D3}"/>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22" name="Image 21">
            <a:extLst>
              <a:ext uri="{FF2B5EF4-FFF2-40B4-BE49-F238E27FC236}">
                <a16:creationId xmlns:a16="http://schemas.microsoft.com/office/drawing/2014/main" id="{5319DA4B-E9F9-46C7-ADF5-C715246D58F0}"/>
              </a:ext>
            </a:extLst>
          </p:cNvPr>
          <p:cNvPicPr>
            <a:picLocks noChangeAspect="1"/>
          </p:cNvPicPr>
          <p:nvPr/>
        </p:nvPicPr>
        <p:blipFill>
          <a:blip r:embed="rId17"/>
          <a:stretch>
            <a:fillRect/>
          </a:stretch>
        </p:blipFill>
        <p:spPr>
          <a:xfrm>
            <a:off x="2260962" y="6615435"/>
            <a:ext cx="2889754" cy="304826"/>
          </a:xfrm>
          <a:prstGeom prst="rect">
            <a:avLst/>
          </a:prstGeom>
        </p:spPr>
      </p:pic>
      <p:sp>
        <p:nvSpPr>
          <p:cNvPr id="23" name="object 7">
            <a:extLst>
              <a:ext uri="{FF2B5EF4-FFF2-40B4-BE49-F238E27FC236}">
                <a16:creationId xmlns:a16="http://schemas.microsoft.com/office/drawing/2014/main" id="{0AC4CBC9-A76F-4085-96C7-93493EC0FB6F}"/>
              </a:ext>
            </a:extLst>
          </p:cNvPr>
          <p:cNvSpPr txBox="1">
            <a:spLocks noGrp="1"/>
          </p:cNvSpPr>
          <p:nvPr/>
        </p:nvSpPr>
        <p:spPr>
          <a:xfrm>
            <a:off x="11415563" y="6636222"/>
            <a:ext cx="356134"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0989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82479" y="5629257"/>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ru-RU"/>
              <a:t>Последний доклад ВОЗ о текущей ситуации</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ru-RU" dirty="0"/>
              <a:t>29 декабря 2020 г.</a:t>
            </a:r>
            <a:endParaRPr lang="en-US" dirty="0"/>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84559" y="1726325"/>
            <a:ext cx="2615637" cy="3405349"/>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7089286" y="997974"/>
            <a:ext cx="4967650" cy="707886"/>
          </a:xfrm>
          <a:prstGeom prst="rect">
            <a:avLst/>
          </a:prstGeom>
        </p:spPr>
        <p:txBody>
          <a:bodyPr wrap="square">
            <a:spAutoFit/>
          </a:bodyPr>
          <a:lstStyle/>
          <a:p>
            <a:pPr algn="ctr"/>
            <a:r>
              <a:rPr lang="ru-RU" sz="2000" b="1"/>
              <a:t>Ситуация быстро меняется.</a:t>
            </a:r>
          </a:p>
          <a:p>
            <a:pPr algn="ctr"/>
            <a:r>
              <a:rPr lang="ru-RU" sz="2000"/>
              <a:t>Ознакомьтесь с последним докладом ВОЗ о текущей ситуации.</a:t>
            </a:r>
          </a:p>
        </p:txBody>
      </p:sp>
      <p:sp>
        <p:nvSpPr>
          <p:cNvPr id="3" name="Rectangle 2">
            <a:extLst>
              <a:ext uri="{FF2B5EF4-FFF2-40B4-BE49-F238E27FC236}">
                <a16:creationId xmlns:a16="http://schemas.microsoft.com/office/drawing/2014/main" id="{4C2D76FA-52E5-4517-B5DD-B2567B4D6473}"/>
              </a:ext>
            </a:extLst>
          </p:cNvPr>
          <p:cNvSpPr/>
          <p:nvPr/>
        </p:nvSpPr>
        <p:spPr>
          <a:xfrm>
            <a:off x="260769" y="4159406"/>
            <a:ext cx="6243398" cy="2800767"/>
          </a:xfrm>
          <a:prstGeom prst="rect">
            <a:avLst/>
          </a:prstGeom>
        </p:spPr>
        <p:txBody>
          <a:bodyPr wrap="square">
            <a:spAutoFit/>
          </a:bodyPr>
          <a:lstStyle/>
          <a:p>
            <a:pPr lvl="0" fontAlgn="b"/>
            <a:r>
              <a:rPr lang="ru-RU" sz="1550" b="1" dirty="0">
                <a:solidFill>
                  <a:prstClr val="black"/>
                </a:solidFill>
              </a:rPr>
              <a:t>Справочная информация</a:t>
            </a:r>
          </a:p>
          <a:p>
            <a:pPr lvl="0" algn="just"/>
            <a:r>
              <a:rPr lang="ru-RU" sz="1550" dirty="0">
                <a:solidFill>
                  <a:prstClr val="black"/>
                </a:solidFill>
              </a:rPr>
              <a:t>Ряд компаний во многих странах занимаются исследованиями и разработкой новой вакцины. В настоящее время имеется, по крайней мере, три перспективных вакцины-кандидата, а многие другие вакцины находятся на более ранних стадиях разработки.   Вакцины станут одним из основных средств противодействия распространению COVID-19, однако они будут использоваться в сочетании с такими устоявшимися методами, как использование средств, закрывающих лицо, соблюдение правил гигиены и физическое дистанцирование.</a:t>
            </a:r>
          </a:p>
          <a:p>
            <a:pPr lvl="0"/>
            <a:endParaRPr lang="en-GB" sz="1600" dirty="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832" y="848000"/>
            <a:ext cx="4871126" cy="3249450"/>
          </a:xfrm>
          <a:prstGeom prst="rect">
            <a:avLst/>
          </a:prstGeom>
        </p:spPr>
      </p:pic>
      <p:sp>
        <p:nvSpPr>
          <p:cNvPr id="9" name="object 7">
            <a:extLst>
              <a:ext uri="{FF2B5EF4-FFF2-40B4-BE49-F238E27FC236}">
                <a16:creationId xmlns:a16="http://schemas.microsoft.com/office/drawing/2014/main" id="{D15E6078-E19C-4E80-A674-0C7CBFCA3CD3}"/>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1" name="Image 10">
            <a:extLst>
              <a:ext uri="{FF2B5EF4-FFF2-40B4-BE49-F238E27FC236}">
                <a16:creationId xmlns:a16="http://schemas.microsoft.com/office/drawing/2014/main" id="{AC29EDB1-50E2-4FCF-8E0F-040933E4E6AC}"/>
              </a:ext>
            </a:extLst>
          </p:cNvPr>
          <p:cNvPicPr>
            <a:picLocks noChangeAspect="1"/>
          </p:cNvPicPr>
          <p:nvPr/>
        </p:nvPicPr>
        <p:blipFill>
          <a:blip r:embed="rId7"/>
          <a:stretch>
            <a:fillRect/>
          </a:stretch>
        </p:blipFill>
        <p:spPr>
          <a:xfrm>
            <a:off x="2258584" y="6602115"/>
            <a:ext cx="2889754" cy="304826"/>
          </a:xfrm>
          <a:prstGeom prst="rect">
            <a:avLst/>
          </a:prstGeom>
        </p:spPr>
      </p:pic>
      <p:sp>
        <p:nvSpPr>
          <p:cNvPr id="13" name="object 7">
            <a:extLst>
              <a:ext uri="{FF2B5EF4-FFF2-40B4-BE49-F238E27FC236}">
                <a16:creationId xmlns:a16="http://schemas.microsoft.com/office/drawing/2014/main" id="{6254BAFF-52DA-46B3-A778-60F163D3B03F}"/>
              </a:ext>
            </a:extLst>
          </p:cNvPr>
          <p:cNvSpPr txBox="1">
            <a:spLocks noGrp="1"/>
          </p:cNvSpPr>
          <p:nvPr/>
        </p:nvSpPr>
        <p:spPr>
          <a:xfrm>
            <a:off x="11439525" y="6636222"/>
            <a:ext cx="419100"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a:bodyPr>
          <a:lstStyle/>
          <a:p>
            <a:r>
              <a:rPr lang="ru-RU" sz="3400" dirty="0"/>
              <a:t>Справочная информация - COVAX</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ru-RU" dirty="0"/>
              <a:t>29 декабря 2020 г.</a:t>
            </a:r>
            <a:endParaRPr lang="en-US"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indent="0">
              <a:lnSpc>
                <a:spcPct val="100000"/>
              </a:lnSpc>
              <a:buNone/>
            </a:pPr>
            <a:r>
              <a:rPr lang="ru-RU" sz="1400" b="1" dirty="0"/>
              <a:t>Инициатива COVAX</a:t>
            </a:r>
          </a:p>
          <a:p>
            <a:pPr>
              <a:lnSpc>
                <a:spcPct val="100000"/>
              </a:lnSpc>
            </a:pPr>
            <a:r>
              <a:rPr lang="ru-RU" sz="1400" dirty="0"/>
              <a:t>COVAX является компонентом по вакцинам Инициативы по ускорению доступа к средствам для борьбы с COVID-19 (ACT).</a:t>
            </a:r>
          </a:p>
          <a:p>
            <a:pPr>
              <a:lnSpc>
                <a:spcPct val="100000"/>
              </a:lnSpc>
            </a:pPr>
            <a:r>
              <a:rPr lang="ru-RU" sz="1400" dirty="0"/>
              <a:t>Инициатива ACT является принципиально новым механизмом сотрудничества на глобальном уровне в целях ускорения разработки, производства и справедливого распределения средств диагностики и лечения, а также вакцин против COVID-19. </a:t>
            </a:r>
          </a:p>
          <a:p>
            <a:pPr>
              <a:lnSpc>
                <a:spcPct val="100000"/>
              </a:lnSpc>
            </a:pPr>
            <a:r>
              <a:rPr lang="ru-RU" sz="1400" dirty="0"/>
              <a:t>Ее цель — ускорить разработку и производство вакцин против COVID-19, а также гарантировать справедливый и равноправный доступ к ним для каждой страны мира.</a:t>
            </a:r>
          </a:p>
          <a:p>
            <a:pPr>
              <a:lnSpc>
                <a:spcPct val="100000"/>
              </a:lnSpc>
            </a:pPr>
            <a:endParaRPr lang="en-GB" sz="1400" dirty="0"/>
          </a:p>
          <a:p>
            <a:pPr marL="0" indent="0">
              <a:lnSpc>
                <a:spcPct val="100000"/>
              </a:lnSpc>
              <a:buNone/>
            </a:pPr>
            <a:r>
              <a:rPr lang="ru-RU" sz="1400" b="1" dirty="0"/>
              <a:t>В рамках механизма COVAX предусматривается:</a:t>
            </a:r>
          </a:p>
          <a:p>
            <a:pPr>
              <a:lnSpc>
                <a:spcPct val="100000"/>
              </a:lnSpc>
            </a:pPr>
            <a:endParaRPr lang="en-GB" sz="1400" dirty="0"/>
          </a:p>
          <a:p>
            <a:pPr>
              <a:lnSpc>
                <a:spcPct val="100000"/>
              </a:lnSpc>
            </a:pPr>
            <a:r>
              <a:rPr lang="ru-RU" sz="1400" dirty="0"/>
              <a:t>поставка вакцин для охвата не менее 20% населения стран;</a:t>
            </a:r>
          </a:p>
          <a:p>
            <a:pPr>
              <a:lnSpc>
                <a:spcPct val="100000"/>
              </a:lnSpc>
            </a:pPr>
            <a:r>
              <a:rPr lang="ru-RU" sz="1400" dirty="0"/>
              <a:t>широкий и динамично управляемый портфель вакцин;</a:t>
            </a:r>
          </a:p>
          <a:p>
            <a:pPr>
              <a:lnSpc>
                <a:spcPct val="100000"/>
              </a:lnSpc>
            </a:pPr>
            <a:r>
              <a:rPr lang="ru-RU" sz="1400" dirty="0"/>
              <a:t>поставка вакцин по мере их появления;</a:t>
            </a:r>
          </a:p>
          <a:p>
            <a:pPr>
              <a:lnSpc>
                <a:spcPct val="100000"/>
              </a:lnSpc>
            </a:pPr>
            <a:r>
              <a:rPr lang="ru-RU" sz="1400" dirty="0"/>
              <a:t>прекращение острой фазы пандемии.</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8454887" y="119270"/>
            <a:ext cx="4551276" cy="353943"/>
          </a:xfrm>
          <a:prstGeom prst="rect">
            <a:avLst/>
          </a:prstGeom>
          <a:noFill/>
        </p:spPr>
        <p:txBody>
          <a:bodyPr wrap="square" rtlCol="0">
            <a:spAutoFit/>
          </a:bodyPr>
          <a:lstStyle/>
          <a:p>
            <a:pPr>
              <a:spcBef>
                <a:spcPts val="700"/>
              </a:spcBef>
              <a:buClr>
                <a:srgbClr val="DD8047"/>
              </a:buClr>
              <a:buSzPct val="60000"/>
            </a:pPr>
            <a:r>
              <a:rPr lang="ru-RU" sz="1700" b="1" dirty="0">
                <a:solidFill>
                  <a:schemeClr val="bg1"/>
                </a:solidFill>
                <a:latin typeface="Arial Black" panose="020B0A04020102020204" pitchFamily="34" charset="0"/>
              </a:rPr>
              <a:t>ИМИТАЦИОННАЯ СИТУАЦИЯ</a:t>
            </a:r>
          </a:p>
        </p:txBody>
      </p:sp>
      <p:sp>
        <p:nvSpPr>
          <p:cNvPr id="5" name="Rectangle 4">
            <a:extLst>
              <a:ext uri="{FF2B5EF4-FFF2-40B4-BE49-F238E27FC236}">
                <a16:creationId xmlns:a16="http://schemas.microsoft.com/office/drawing/2014/main" id="{EBF9F3F3-04EF-487A-AE50-62A49F17C48C}"/>
              </a:ext>
            </a:extLst>
          </p:cNvPr>
          <p:cNvSpPr/>
          <p:nvPr/>
        </p:nvSpPr>
        <p:spPr>
          <a:xfrm>
            <a:off x="7366577" y="5543011"/>
            <a:ext cx="3480440" cy="369332"/>
          </a:xfrm>
          <a:prstGeom prst="rect">
            <a:avLst/>
          </a:prstGeom>
        </p:spPr>
        <p:txBody>
          <a:bodyPr wrap="none">
            <a:spAutoFit/>
          </a:bodyPr>
          <a:lstStyle/>
          <a:p>
            <a:r>
              <a:rPr lang="ru-RU">
                <a:hlinkClick r:id="rId4"/>
              </a:rPr>
              <a:t>https://youtu.be/5opR6x6NMpQ</a:t>
            </a:r>
            <a:r>
              <a:rPr lang="ru-RU"/>
              <a:t> </a:t>
            </a:r>
          </a:p>
        </p:txBody>
      </p:sp>
      <p:pic>
        <p:nvPicPr>
          <p:cNvPr id="6" name="Online Media 5" title="COVAX: Ensuring global equitable access to COVID-19 vaccines">
            <a:hlinkClick r:id="" action="ppaction://media"/>
            <a:extLst>
              <a:ext uri="{FF2B5EF4-FFF2-40B4-BE49-F238E27FC236}">
                <a16:creationId xmlns:a16="http://schemas.microsoft.com/office/drawing/2014/main" id="{EE161750-5A91-43F4-921A-FA33943D3B2D}"/>
              </a:ext>
            </a:extLst>
          </p:cNvPr>
          <p:cNvPicPr>
            <a:picLocks noRot="1" noChangeAspect="1"/>
          </p:cNvPicPr>
          <p:nvPr>
            <a:videoFile r:link="rId1"/>
          </p:nvPr>
        </p:nvPicPr>
        <p:blipFill>
          <a:blip r:embed="rId5"/>
          <a:stretch>
            <a:fillRect/>
          </a:stretch>
        </p:blipFill>
        <p:spPr>
          <a:xfrm>
            <a:off x="6096000" y="1408937"/>
            <a:ext cx="6076601" cy="3418088"/>
          </a:xfrm>
          <a:prstGeom prst="rect">
            <a:avLst/>
          </a:prstGeom>
        </p:spPr>
      </p:pic>
      <p:sp>
        <p:nvSpPr>
          <p:cNvPr id="13" name="object 7">
            <a:extLst>
              <a:ext uri="{FF2B5EF4-FFF2-40B4-BE49-F238E27FC236}">
                <a16:creationId xmlns:a16="http://schemas.microsoft.com/office/drawing/2014/main" id="{0CB7F1BF-A905-4525-BD96-1852DDBA9C4B}"/>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4" name="Image 13">
            <a:extLst>
              <a:ext uri="{FF2B5EF4-FFF2-40B4-BE49-F238E27FC236}">
                <a16:creationId xmlns:a16="http://schemas.microsoft.com/office/drawing/2014/main" id="{B24861E0-EDED-4CD5-8A6B-669317E2E75B}"/>
              </a:ext>
            </a:extLst>
          </p:cNvPr>
          <p:cNvPicPr>
            <a:picLocks noChangeAspect="1"/>
          </p:cNvPicPr>
          <p:nvPr/>
        </p:nvPicPr>
        <p:blipFill>
          <a:blip r:embed="rId6"/>
          <a:stretch>
            <a:fillRect/>
          </a:stretch>
        </p:blipFill>
        <p:spPr>
          <a:xfrm>
            <a:off x="2258584" y="6602115"/>
            <a:ext cx="2889754" cy="304826"/>
          </a:xfrm>
          <a:prstGeom prst="rect">
            <a:avLst/>
          </a:prstGeom>
        </p:spPr>
      </p:pic>
      <p:sp>
        <p:nvSpPr>
          <p:cNvPr id="15" name="object 7">
            <a:extLst>
              <a:ext uri="{FF2B5EF4-FFF2-40B4-BE49-F238E27FC236}">
                <a16:creationId xmlns:a16="http://schemas.microsoft.com/office/drawing/2014/main" id="{19346104-1C54-4508-8E4B-2B7B58D07D5D}"/>
              </a:ext>
            </a:extLst>
          </p:cNvPr>
          <p:cNvSpPr txBox="1">
            <a:spLocks noGrp="1"/>
          </p:cNvSpPr>
          <p:nvPr/>
        </p:nvSpPr>
        <p:spPr>
          <a:xfrm>
            <a:off x="11506199" y="6636222"/>
            <a:ext cx="342901"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B79E4-8162-4125-9D14-A9E90C68F4F4}"/>
              </a:ext>
            </a:extLst>
          </p:cNvPr>
          <p:cNvSpPr>
            <a:spLocks noGrp="1"/>
          </p:cNvSpPr>
          <p:nvPr>
            <p:ph type="title"/>
          </p:nvPr>
        </p:nvSpPr>
        <p:spPr>
          <a:xfrm>
            <a:off x="159302" y="0"/>
            <a:ext cx="11825551" cy="553998"/>
          </a:xfrm>
        </p:spPr>
        <p:txBody>
          <a:bodyPr/>
          <a:lstStyle/>
          <a:p>
            <a:r>
              <a:rPr lang="ru-RU" sz="3600" dirty="0"/>
              <a:t>Изменение регуляторных норм в связи с COVID-19</a:t>
            </a:r>
          </a:p>
        </p:txBody>
      </p:sp>
      <p:sp>
        <p:nvSpPr>
          <p:cNvPr id="3" name="Text Placeholder 2">
            <a:extLst>
              <a:ext uri="{FF2B5EF4-FFF2-40B4-BE49-F238E27FC236}">
                <a16:creationId xmlns:a16="http://schemas.microsoft.com/office/drawing/2014/main" id="{E508795D-4013-41F9-B6BB-64FE1A65EEC9}"/>
              </a:ext>
            </a:extLst>
          </p:cNvPr>
          <p:cNvSpPr>
            <a:spLocks noGrp="1"/>
          </p:cNvSpPr>
          <p:nvPr>
            <p:ph type="body" idx="1"/>
          </p:nvPr>
        </p:nvSpPr>
        <p:spPr>
          <a:xfrm>
            <a:off x="385129" y="1274564"/>
            <a:ext cx="5842415" cy="4616648"/>
          </a:xfrm>
        </p:spPr>
        <p:txBody>
          <a:bodyPr/>
          <a:lstStyle/>
          <a:p>
            <a:pPr algn="l"/>
            <a:r>
              <a:rPr lang="ru-RU" sz="2000" b="1" dirty="0"/>
              <a:t>Для кого предназначены эти учения: </a:t>
            </a:r>
          </a:p>
          <a:p>
            <a:pPr marL="342900" indent="-342900" algn="l">
              <a:buFont typeface="Arial" panose="020B0604020202020204" pitchFamily="34" charset="0"/>
              <a:buChar char="•"/>
            </a:pPr>
            <a:r>
              <a:rPr lang="ru-RU" sz="2000" dirty="0"/>
              <a:t>национальные регулирующие органы (НРО), </a:t>
            </a:r>
          </a:p>
          <a:p>
            <a:pPr marL="342900" indent="-342900" algn="l">
              <a:buFont typeface="Arial" panose="020B0604020202020204" pitchFamily="34" charset="0"/>
              <a:buChar char="•"/>
            </a:pPr>
            <a:r>
              <a:rPr lang="ru-RU" sz="2000" dirty="0"/>
              <a:t>региональные фармацевтические советники, </a:t>
            </a:r>
          </a:p>
          <a:p>
            <a:pPr marL="342900" indent="-342900" algn="l">
              <a:buFont typeface="Arial" panose="020B0604020202020204" pitchFamily="34" charset="0"/>
              <a:buChar char="•"/>
            </a:pPr>
            <a:r>
              <a:rPr lang="ru-RU" sz="2000" dirty="0"/>
              <a:t>регуляторные сети и связанные с ними заинтересованные стороны.</a:t>
            </a:r>
          </a:p>
          <a:p>
            <a:pPr marL="342900" indent="-342900" algn="l">
              <a:buFont typeface="Arial" panose="020B0604020202020204" pitchFamily="34" charset="0"/>
              <a:buChar char="•"/>
            </a:pPr>
            <a:endParaRPr lang="en-US" sz="2000" dirty="0"/>
          </a:p>
          <a:p>
            <a:pPr marL="342900" indent="-342900" algn="l">
              <a:buFont typeface="Arial" panose="020B0604020202020204" pitchFamily="34" charset="0"/>
              <a:buChar char="•"/>
            </a:pPr>
            <a:endParaRPr lang="en-US" sz="2000" dirty="0"/>
          </a:p>
          <a:p>
            <a:pPr marL="342900" indent="-342900" algn="l">
              <a:buFont typeface="Arial" panose="020B0604020202020204" pitchFamily="34" charset="0"/>
              <a:buChar char="•"/>
            </a:pPr>
            <a:endParaRPr lang="en-US" sz="2000" dirty="0"/>
          </a:p>
          <a:p>
            <a:pPr algn="l"/>
            <a:r>
              <a:rPr lang="ru-RU" sz="2000" b="1" dirty="0"/>
              <a:t>Цель: </a:t>
            </a:r>
          </a:p>
          <a:p>
            <a:pPr algn="l"/>
            <a:r>
              <a:rPr lang="ru-RU" sz="2000" dirty="0"/>
              <a:t>предоставление своевременной информации о разработке и нормативном утверждении диагностических средств, терапевтических средств и вакцин в отношении COVID-19. </a:t>
            </a:r>
          </a:p>
          <a:p>
            <a:pPr algn="just"/>
            <a:endParaRPr lang="en-US" sz="2000" dirty="0"/>
          </a:p>
          <a:p>
            <a:pPr algn="just"/>
            <a:endParaRPr lang="en-GB" sz="2000" dirty="0"/>
          </a:p>
        </p:txBody>
      </p:sp>
      <p:sp>
        <p:nvSpPr>
          <p:cNvPr id="4" name="Rectangle 3">
            <a:extLst>
              <a:ext uri="{FF2B5EF4-FFF2-40B4-BE49-F238E27FC236}">
                <a16:creationId xmlns:a16="http://schemas.microsoft.com/office/drawing/2014/main" id="{52E572A3-6A22-4484-A959-1DE77ADCFBD7}"/>
              </a:ext>
            </a:extLst>
          </p:cNvPr>
          <p:cNvSpPr/>
          <p:nvPr/>
        </p:nvSpPr>
        <p:spPr>
          <a:xfrm>
            <a:off x="7323341" y="552727"/>
            <a:ext cx="4339492" cy="1631216"/>
          </a:xfrm>
          <a:prstGeom prst="rect">
            <a:avLst/>
          </a:prstGeom>
        </p:spPr>
        <p:txBody>
          <a:bodyPr wrap="square">
            <a:spAutoFit/>
          </a:bodyPr>
          <a:lstStyle/>
          <a:p>
            <a:pPr algn="ctr"/>
            <a:r>
              <a:rPr lang="ru-RU" sz="2000" b="1" dirty="0"/>
              <a:t>Ситуация быстро меняется</a:t>
            </a:r>
          </a:p>
          <a:p>
            <a:pPr algn="ctr"/>
            <a:r>
              <a:rPr lang="ru-RU" sz="2000" b="1" dirty="0"/>
              <a:t> Ознакомьтесь с последней информацией ВОЗ в отношении регуляторных норм </a:t>
            </a:r>
          </a:p>
          <a:p>
            <a:pPr algn="ctr"/>
            <a:r>
              <a:rPr lang="ru-RU" sz="2000" b="1" dirty="0"/>
              <a:t> </a:t>
            </a:r>
          </a:p>
        </p:txBody>
      </p:sp>
      <p:pic>
        <p:nvPicPr>
          <p:cNvPr id="6" name="Picture 5">
            <a:extLst>
              <a:ext uri="{FF2B5EF4-FFF2-40B4-BE49-F238E27FC236}">
                <a16:creationId xmlns:a16="http://schemas.microsoft.com/office/drawing/2014/main" id="{0E183524-FD26-4783-99C0-AFFF2F9A0FE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73490" y="1976942"/>
            <a:ext cx="3079356" cy="352161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6">
            <a:hlinkClick r:id="rId4"/>
            <a:extLst>
              <a:ext uri="{FF2B5EF4-FFF2-40B4-BE49-F238E27FC236}">
                <a16:creationId xmlns:a16="http://schemas.microsoft.com/office/drawing/2014/main" id="{39BA2965-CC52-4369-9596-E22AE2EA8B5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583189" y="5680136"/>
            <a:ext cx="1819796" cy="745309"/>
          </a:xfrm>
          <a:prstGeom prst="rect">
            <a:avLst/>
          </a:prstGeom>
        </p:spPr>
      </p:pic>
    </p:spTree>
    <p:extLst>
      <p:ext uri="{BB962C8B-B14F-4D97-AF65-F5344CB8AC3E}">
        <p14:creationId xmlns:p14="http://schemas.microsoft.com/office/powerpoint/2010/main" val="1341662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a:xfrm>
            <a:off x="152780" y="-8247"/>
            <a:ext cx="11612180" cy="581340"/>
          </a:xfrm>
        </p:spPr>
        <p:txBody>
          <a:bodyPr>
            <a:normAutofit fontScale="90000"/>
          </a:bodyPr>
          <a:lstStyle/>
          <a:p>
            <a:r>
              <a:rPr lang="ru-RU" dirty="0"/>
              <a:t>Что представляют собой кабинетные учения?</a:t>
            </a: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a:xfrm>
            <a:off x="838200" y="809662"/>
            <a:ext cx="10515600" cy="5159617"/>
          </a:xfrm>
        </p:spPr>
        <p:txBody>
          <a:bodyPr>
            <a:normAutofit/>
          </a:bodyPr>
          <a:lstStyle/>
          <a:p>
            <a:pPr marL="0" indent="0" algn="just">
              <a:buNone/>
            </a:pPr>
            <a:r>
              <a:rPr lang="ru-RU" b="1" dirty="0">
                <a:solidFill>
                  <a:schemeClr val="accent3"/>
                </a:solidFill>
                <a:latin typeface="Calibri" panose="020F0502020204030204" pitchFamily="34" charset="0"/>
                <a:cs typeface="Calibri" panose="020F0502020204030204" pitchFamily="34" charset="0"/>
              </a:rPr>
              <a:t>Кабинетные учения </a:t>
            </a:r>
            <a:r>
              <a:rPr lang="ru-RU" dirty="0">
                <a:latin typeface="Calibri" panose="020F0502020204030204" pitchFamily="34" charset="0"/>
                <a:cs typeface="Calibri" panose="020F0502020204030204" pitchFamily="34" charset="0"/>
              </a:rPr>
              <a:t>— совещательное мероприятие, в котором используется прогрессирующий сценарий имитационного моделирования с набором вводных, призванных содействовать рассмотрению участниками воздействия потенциальной чрезвычайной ситуации в области здравоохранения с учетом существующих планов, процедур и возможностей. </a:t>
            </a:r>
          </a:p>
          <a:p>
            <a:pPr marL="0" indent="0" algn="ctr">
              <a:buNone/>
            </a:pPr>
            <a:r>
              <a:rPr lang="ru-RU" dirty="0">
                <a:latin typeface="Calibri" panose="020F0502020204030204" pitchFamily="34" charset="0"/>
                <a:cs typeface="Calibri" panose="020F0502020204030204" pitchFamily="34" charset="0"/>
              </a:rPr>
              <a:t>«Кабинетные учения </a:t>
            </a:r>
            <a:r>
              <a:rPr lang="ru-RU" b="1" dirty="0">
                <a:solidFill>
                  <a:schemeClr val="accent3"/>
                </a:solidFill>
                <a:latin typeface="Calibri" panose="020F0502020204030204" pitchFamily="34" charset="0"/>
                <a:cs typeface="Calibri" panose="020F0502020204030204" pitchFamily="34" charset="0"/>
              </a:rPr>
              <a:t>являются управляемой </a:t>
            </a:r>
            <a:endParaRPr lang="fr-FR" b="1" dirty="0">
              <a:solidFill>
                <a:schemeClr val="accent3"/>
              </a:solidFill>
              <a:latin typeface="Calibri" panose="020F0502020204030204" pitchFamily="34" charset="0"/>
              <a:cs typeface="Calibri" panose="020F0502020204030204" pitchFamily="34" charset="0"/>
            </a:endParaRPr>
          </a:p>
          <a:p>
            <a:pPr marL="0" indent="0" algn="ctr">
              <a:buNone/>
            </a:pPr>
            <a:r>
              <a:rPr lang="ru-RU" b="1" dirty="0">
                <a:solidFill>
                  <a:schemeClr val="accent3"/>
                </a:solidFill>
                <a:latin typeface="Calibri" panose="020F0502020204030204" pitchFamily="34" charset="0"/>
                <a:cs typeface="Calibri" panose="020F0502020204030204" pitchFamily="34" charset="0"/>
              </a:rPr>
              <a:t>формой обсуждения чрезвычайной ситуации </a:t>
            </a:r>
            <a:endParaRPr lang="fr-FR" b="1" dirty="0">
              <a:solidFill>
                <a:schemeClr val="accent3"/>
              </a:solidFill>
              <a:latin typeface="Calibri" panose="020F0502020204030204" pitchFamily="34" charset="0"/>
              <a:cs typeface="Calibri" panose="020F0502020204030204" pitchFamily="34" charset="0"/>
            </a:endParaRPr>
          </a:p>
          <a:p>
            <a:pPr marL="0" indent="0" algn="ctr">
              <a:buNone/>
            </a:pPr>
            <a:r>
              <a:rPr lang="ru-RU" dirty="0">
                <a:latin typeface="Calibri" panose="020F0502020204030204" pitchFamily="34" charset="0"/>
                <a:cs typeface="Calibri" panose="020F0502020204030204" pitchFamily="34" charset="0"/>
              </a:rPr>
              <a:t>в неформальной, спокойной обстановке.» </a:t>
            </a:r>
            <a:br>
              <a:rPr lang="ru-RU" dirty="0">
                <a:latin typeface="Calibri" panose="020F0502020204030204" pitchFamily="34" charset="0"/>
                <a:cs typeface="Calibri" panose="020F0502020204030204" pitchFamily="34" charset="0"/>
              </a:rPr>
            </a:br>
            <a:br>
              <a:rPr lang="ru-RU" dirty="0"/>
            </a:br>
            <a:r>
              <a:rPr lang="ru-RU" sz="1600" dirty="0"/>
              <a:t>-Пособие ВОЗ по организации и проведению имитационных учений, 2017 г.</a:t>
            </a:r>
          </a:p>
          <a:p>
            <a:pPr marL="0" indent="0" algn="ctr">
              <a:lnSpc>
                <a:spcPct val="115000"/>
              </a:lnSpc>
              <a:spcAft>
                <a:spcPts val="1200"/>
              </a:spcAft>
              <a:buNone/>
            </a:pPr>
            <a:r>
              <a:rPr lang="ru-RU" sz="1200" i="1" u="sng" dirty="0">
                <a:solidFill>
                  <a:srgbClr val="0070C0"/>
                </a:solidFill>
                <a:latin typeface="Arial" charset="0"/>
                <a:ea typeface="Arial" charset="0"/>
              </a:rPr>
              <a:t>https://apps.who.int/iris/bitstream/handle/10665/272439/WHO-WHE-CPI-2017.10-rus.pdf?sequence=1&amp;isAllowed=y</a:t>
            </a:r>
          </a:p>
          <a:p>
            <a:pPr marL="0" indent="0">
              <a:buNone/>
            </a:pPr>
            <a:endParaRPr lang="en-U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r>
              <a:rPr lang="ru-RU" dirty="0"/>
              <a:t>29 декабря 2020 г. </a:t>
            </a:r>
            <a:endParaRPr lang="en-US" dirty="0"/>
          </a:p>
        </p:txBody>
      </p:sp>
      <p:pic>
        <p:nvPicPr>
          <p:cNvPr id="5" name="Picture 2">
            <a:extLst>
              <a:ext uri="{FF2B5EF4-FFF2-40B4-BE49-F238E27FC236}">
                <a16:creationId xmlns:a16="http://schemas.microsoft.com/office/drawing/2014/main" id="{83EAFCF9-AF3C-479F-AD4A-023C3957AE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18739" y="3864078"/>
            <a:ext cx="1546221" cy="218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hlinkClick r:id="rId4"/>
            <a:extLst>
              <a:ext uri="{FF2B5EF4-FFF2-40B4-BE49-F238E27FC236}">
                <a16:creationId xmlns:a16="http://schemas.microsoft.com/office/drawing/2014/main" id="{836182AE-108A-40B5-92A0-717CDB525EF6}"/>
              </a:ext>
            </a:extLst>
          </p:cNvPr>
          <p:cNvSpPr txBox="1"/>
          <p:nvPr/>
        </p:nvSpPr>
        <p:spPr>
          <a:xfrm>
            <a:off x="10456263" y="6149771"/>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a:defRPr/>
            </a:pPr>
            <a:r>
              <a:rPr lang="ru-RU" sz="1050">
                <a:solidFill>
                  <a:prstClr val="white"/>
                </a:solidFill>
                <a:latin typeface="Calibri"/>
                <a:hlinkClick r:id="rId4"/>
              </a:rPr>
              <a:t>Скачать</a:t>
            </a:r>
          </a:p>
        </p:txBody>
      </p:sp>
      <p:sp>
        <p:nvSpPr>
          <p:cNvPr id="7" name="object 7">
            <a:extLst>
              <a:ext uri="{FF2B5EF4-FFF2-40B4-BE49-F238E27FC236}">
                <a16:creationId xmlns:a16="http://schemas.microsoft.com/office/drawing/2014/main" id="{F371A807-8685-4005-AA60-A4B24F1EC700}"/>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7900155C-DDC6-4159-95DF-557F960DD5C9}"/>
              </a:ext>
            </a:extLst>
          </p:cNvPr>
          <p:cNvPicPr>
            <a:picLocks noChangeAspect="1"/>
          </p:cNvPicPr>
          <p:nvPr/>
        </p:nvPicPr>
        <p:blipFill>
          <a:blip r:embed="rId5"/>
          <a:stretch>
            <a:fillRect/>
          </a:stretch>
        </p:blipFill>
        <p:spPr>
          <a:xfrm>
            <a:off x="2258584" y="6608706"/>
            <a:ext cx="2889754" cy="304826"/>
          </a:xfrm>
          <a:prstGeom prst="rect">
            <a:avLst/>
          </a:prstGeom>
        </p:spPr>
      </p:pic>
      <p:sp>
        <p:nvSpPr>
          <p:cNvPr id="9" name="object 7">
            <a:extLst>
              <a:ext uri="{FF2B5EF4-FFF2-40B4-BE49-F238E27FC236}">
                <a16:creationId xmlns:a16="http://schemas.microsoft.com/office/drawing/2014/main" id="{4F560890-F345-4DCE-9D74-42F9CE126AEF}"/>
              </a:ext>
            </a:extLst>
          </p:cNvPr>
          <p:cNvSpPr txBox="1">
            <a:spLocks noGrp="1"/>
          </p:cNvSpPr>
          <p:nvPr/>
        </p:nvSpPr>
        <p:spPr>
          <a:xfrm>
            <a:off x="11458574" y="6636222"/>
            <a:ext cx="390525" cy="232004"/>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5459418" cy="574040"/>
          </a:xfrm>
          <a:prstGeom prst="rect">
            <a:avLst/>
          </a:prstGeom>
        </p:spPr>
        <p:txBody>
          <a:bodyPr vert="horz" wrap="square" lIns="0" tIns="12700" rIns="0" bIns="0" rtlCol="0">
            <a:spAutoFit/>
          </a:bodyPr>
          <a:lstStyle/>
          <a:p>
            <a:pPr marL="12700">
              <a:lnSpc>
                <a:spcPct val="100000"/>
              </a:lnSpc>
              <a:spcBef>
                <a:spcPts val="100"/>
              </a:spcBef>
            </a:pPr>
            <a:r>
              <a:rPr lang="ru-RU" sz="3600" dirty="0"/>
              <a:t>Концепция и цель</a:t>
            </a:r>
          </a:p>
        </p:txBody>
      </p:sp>
      <p:sp>
        <p:nvSpPr>
          <p:cNvPr id="3" name="object 3"/>
          <p:cNvSpPr txBox="1"/>
          <p:nvPr/>
        </p:nvSpPr>
        <p:spPr>
          <a:xfrm>
            <a:off x="231519" y="574040"/>
            <a:ext cx="7155870" cy="6034344"/>
          </a:xfrm>
          <a:prstGeom prst="rect">
            <a:avLst/>
          </a:prstGeom>
        </p:spPr>
        <p:txBody>
          <a:bodyPr vert="horz" wrap="square" lIns="0" tIns="70485" rIns="0" bIns="0" rtlCol="0">
            <a:spAutoFit/>
          </a:bodyPr>
          <a:lstStyle/>
          <a:p>
            <a:pPr marL="12700" marR="0" lvl="0" indent="0" algn="l" defTabSz="914400" rtl="0" eaLnBrk="1" fontAlgn="auto" latinLnBrk="0" hangingPunct="1">
              <a:spcBef>
                <a:spcPts val="555"/>
              </a:spcBef>
              <a:spcAft>
                <a:spcPts val="0"/>
              </a:spcAft>
              <a:buClrTx/>
              <a:buSzTx/>
              <a:buFontTx/>
              <a:buNone/>
              <a:tabLst/>
              <a:defRPr/>
            </a:pPr>
            <a:r>
              <a:rPr kumimoji="0" lang="ru-RU" sz="2200" b="1" i="0" u="none" strike="noStrike" cap="none" normalizeH="0" baseline="0" noProof="0" dirty="0">
                <a:ln>
                  <a:noFill/>
                </a:ln>
                <a:solidFill>
                  <a:srgbClr val="005D85"/>
                </a:solidFill>
                <a:uLnTx/>
                <a:uFillTx/>
                <a:latin typeface="Roboto"/>
                <a:ea typeface="+mn-ea"/>
                <a:cs typeface="Roboto"/>
              </a:rPr>
              <a:t>Концепция учений</a:t>
            </a:r>
          </a:p>
          <a:p>
            <a:pPr marL="12700" marR="5715" lvl="0" indent="0" algn="l" defTabSz="914400" rtl="0" eaLnBrk="1" fontAlgn="auto" latinLnBrk="0" hangingPunct="1">
              <a:spcBef>
                <a:spcPts val="1005"/>
              </a:spcBef>
              <a:spcAft>
                <a:spcPts val="0"/>
              </a:spcAft>
              <a:buClrTx/>
              <a:buSzTx/>
              <a:buFontTx/>
              <a:buNone/>
              <a:tabLst/>
              <a:defRPr/>
            </a:pPr>
            <a:r>
              <a:rPr kumimoji="0" lang="ru-RU" sz="2200" b="0" i="0" u="none" strike="noStrike" cap="none" normalizeH="0" baseline="0" noProof="0" dirty="0">
                <a:ln>
                  <a:noFill/>
                </a:ln>
                <a:solidFill>
                  <a:prstClr val="black"/>
                </a:solidFill>
                <a:uLnTx/>
                <a:uFillTx/>
                <a:latin typeface="Roboto"/>
                <a:ea typeface="+mn-ea"/>
                <a:cs typeface="Roboto"/>
              </a:rPr>
              <a:t>В основу этих учений положены рекомендации ВОЗ по разработке национального плана распределения вакцин и вакцинации в отношении вакцин против COVID-19:</a:t>
            </a:r>
          </a:p>
          <a:p>
            <a:pPr marL="355600" marR="5715" lvl="0" indent="-342900" algn="l" defTabSz="914400" rtl="0" eaLnBrk="1" fontAlgn="auto" latinLnBrk="0" hangingPunct="1">
              <a:spcBef>
                <a:spcPts val="1005"/>
              </a:spcBef>
              <a:spcAft>
                <a:spcPts val="0"/>
              </a:spcAft>
              <a:buClrTx/>
              <a:buSzTx/>
              <a:buFont typeface="Arial" panose="020B0604020202020204" pitchFamily="34" charset="0"/>
              <a:buChar char="•"/>
              <a:tabLst/>
              <a:defRPr/>
            </a:pPr>
            <a:r>
              <a:rPr lang="ru-RU" sz="2200" dirty="0" err="1">
                <a:solidFill>
                  <a:prstClr val="black"/>
                </a:solidFill>
                <a:latin typeface="Roboto"/>
                <a:cs typeface="Roboto"/>
                <a:hlinkClick r:id="rId3"/>
              </a:rPr>
              <a:t>Guidance</a:t>
            </a:r>
            <a:r>
              <a:rPr lang="ru-RU" sz="2200" dirty="0">
                <a:solidFill>
                  <a:prstClr val="black"/>
                </a:solidFill>
                <a:latin typeface="Roboto"/>
                <a:cs typeface="Roboto"/>
                <a:hlinkClick r:id="rId3"/>
              </a:rPr>
              <a:t> </a:t>
            </a:r>
            <a:r>
              <a:rPr lang="ru-RU" sz="2200" dirty="0" err="1">
                <a:solidFill>
                  <a:prstClr val="black"/>
                </a:solidFill>
                <a:latin typeface="Roboto"/>
                <a:cs typeface="Roboto"/>
                <a:hlinkClick r:id="rId3"/>
              </a:rPr>
              <a:t>on</a:t>
            </a:r>
            <a:r>
              <a:rPr lang="ru-RU" sz="2200" dirty="0">
                <a:solidFill>
                  <a:prstClr val="black"/>
                </a:solidFill>
                <a:latin typeface="Roboto"/>
                <a:cs typeface="Roboto"/>
                <a:hlinkClick r:id="rId3"/>
              </a:rPr>
              <a:t> </a:t>
            </a:r>
            <a:r>
              <a:rPr lang="ru-RU" sz="2200" dirty="0" err="1">
                <a:solidFill>
                  <a:prstClr val="black"/>
                </a:solidFill>
                <a:latin typeface="Roboto"/>
                <a:cs typeface="Roboto"/>
                <a:hlinkClick r:id="rId3"/>
              </a:rPr>
              <a:t>developing</a:t>
            </a:r>
            <a:r>
              <a:rPr lang="ru-RU" sz="2200" dirty="0">
                <a:solidFill>
                  <a:prstClr val="black"/>
                </a:solidFill>
                <a:latin typeface="Roboto"/>
                <a:cs typeface="Roboto"/>
                <a:hlinkClick r:id="rId3"/>
              </a:rPr>
              <a:t> a </a:t>
            </a:r>
            <a:r>
              <a:rPr lang="ru-RU" sz="2200" dirty="0" err="1">
                <a:solidFill>
                  <a:prstClr val="black"/>
                </a:solidFill>
                <a:latin typeface="Roboto"/>
                <a:cs typeface="Roboto"/>
                <a:hlinkClick r:id="rId3"/>
              </a:rPr>
              <a:t>national</a:t>
            </a:r>
            <a:r>
              <a:rPr lang="ru-RU" sz="2200" dirty="0">
                <a:solidFill>
                  <a:prstClr val="black"/>
                </a:solidFill>
                <a:latin typeface="Roboto"/>
                <a:cs typeface="Roboto"/>
                <a:hlinkClick r:id="rId3"/>
              </a:rPr>
              <a:t> </a:t>
            </a:r>
            <a:r>
              <a:rPr lang="ru-RU" sz="2200" dirty="0" err="1">
                <a:solidFill>
                  <a:prstClr val="black"/>
                </a:solidFill>
                <a:latin typeface="Roboto"/>
                <a:cs typeface="Roboto"/>
                <a:hlinkClick r:id="rId3"/>
              </a:rPr>
              <a:t>deployment</a:t>
            </a:r>
            <a:r>
              <a:rPr lang="ru-RU" sz="2200" dirty="0">
                <a:solidFill>
                  <a:prstClr val="black"/>
                </a:solidFill>
                <a:latin typeface="Roboto"/>
                <a:cs typeface="Roboto"/>
                <a:hlinkClick r:id="rId3"/>
              </a:rPr>
              <a:t> </a:t>
            </a:r>
            <a:r>
              <a:rPr lang="ru-RU" sz="2200" dirty="0" err="1">
                <a:solidFill>
                  <a:prstClr val="black"/>
                </a:solidFill>
                <a:latin typeface="Roboto"/>
                <a:cs typeface="Roboto"/>
                <a:hlinkClick r:id="rId3"/>
              </a:rPr>
              <a:t>and</a:t>
            </a:r>
            <a:r>
              <a:rPr lang="ru-RU" sz="2200" dirty="0">
                <a:solidFill>
                  <a:prstClr val="black"/>
                </a:solidFill>
                <a:latin typeface="Roboto"/>
                <a:cs typeface="Roboto"/>
                <a:hlinkClick r:id="rId3"/>
              </a:rPr>
              <a:t> </a:t>
            </a:r>
            <a:r>
              <a:rPr lang="ru-RU" sz="2200" dirty="0" err="1">
                <a:solidFill>
                  <a:prstClr val="black"/>
                </a:solidFill>
                <a:latin typeface="Roboto"/>
                <a:cs typeface="Roboto"/>
                <a:hlinkClick r:id="rId3"/>
              </a:rPr>
              <a:t>vaccination</a:t>
            </a:r>
            <a:r>
              <a:rPr lang="ru-RU" sz="2200" dirty="0">
                <a:solidFill>
                  <a:prstClr val="black"/>
                </a:solidFill>
                <a:latin typeface="Roboto"/>
                <a:cs typeface="Roboto"/>
                <a:hlinkClick r:id="rId3"/>
              </a:rPr>
              <a:t> </a:t>
            </a:r>
            <a:r>
              <a:rPr lang="ru-RU" sz="2200" dirty="0" err="1">
                <a:solidFill>
                  <a:prstClr val="black"/>
                </a:solidFill>
                <a:latin typeface="Roboto"/>
                <a:cs typeface="Roboto"/>
                <a:hlinkClick r:id="rId3"/>
              </a:rPr>
              <a:t>plan</a:t>
            </a:r>
            <a:r>
              <a:rPr lang="ru-RU" sz="2200" dirty="0">
                <a:solidFill>
                  <a:prstClr val="black"/>
                </a:solidFill>
                <a:latin typeface="Roboto"/>
                <a:cs typeface="Roboto"/>
                <a:hlinkClick r:id="rId3"/>
              </a:rPr>
              <a:t> </a:t>
            </a:r>
            <a:r>
              <a:rPr lang="ru-RU" sz="2200" dirty="0" err="1">
                <a:solidFill>
                  <a:prstClr val="black"/>
                </a:solidFill>
                <a:latin typeface="Roboto"/>
                <a:cs typeface="Roboto"/>
                <a:hlinkClick r:id="rId3"/>
              </a:rPr>
              <a:t>for</a:t>
            </a:r>
            <a:r>
              <a:rPr lang="ru-RU" sz="2200" dirty="0">
                <a:solidFill>
                  <a:prstClr val="black"/>
                </a:solidFill>
                <a:latin typeface="Roboto"/>
                <a:cs typeface="Roboto"/>
                <a:hlinkClick r:id="rId3"/>
              </a:rPr>
              <a:t> COVID-19 </a:t>
            </a:r>
            <a:r>
              <a:rPr lang="ru-RU" sz="2200" dirty="0" err="1">
                <a:solidFill>
                  <a:prstClr val="black"/>
                </a:solidFill>
                <a:latin typeface="Roboto"/>
                <a:cs typeface="Roboto"/>
                <a:hlinkClick r:id="rId3"/>
              </a:rPr>
              <a:t>vaccines</a:t>
            </a:r>
            <a:endParaRPr lang="ru-RU" sz="2200" dirty="0">
              <a:solidFill>
                <a:prstClr val="black"/>
              </a:solidFill>
              <a:latin typeface="Roboto"/>
              <a:cs typeface="Roboto"/>
              <a:hlinkClick r:id="rId3"/>
            </a:endParaRPr>
          </a:p>
          <a:p>
            <a:pPr marL="241300" marR="0" lvl="0" indent="-228600" algn="l" defTabSz="914400" rtl="0" eaLnBrk="1" fontAlgn="auto" latinLnBrk="0" hangingPunct="1">
              <a:spcBef>
                <a:spcPts val="459"/>
              </a:spcBef>
              <a:spcAft>
                <a:spcPts val="0"/>
              </a:spcAft>
              <a:buClrTx/>
              <a:buSzTx/>
              <a:buFont typeface="Arial"/>
              <a:buChar char="•"/>
              <a:tabLst>
                <a:tab pos="240665" algn="l"/>
                <a:tab pos="241300" algn="l"/>
              </a:tabLst>
              <a:defRPr/>
            </a:pPr>
            <a:endParaRPr kumimoji="0" sz="2650" b="0" i="0" u="none" strike="noStrike" kern="1200" cap="none" spc="0" normalizeH="0" baseline="0" noProof="0" dirty="0">
              <a:ln>
                <a:noFill/>
              </a:ln>
              <a:solidFill>
                <a:prstClr val="black"/>
              </a:solidFill>
              <a:effectLst/>
              <a:uLnTx/>
              <a:uFillTx/>
              <a:latin typeface="Roboto"/>
              <a:ea typeface="+mn-ea"/>
              <a:cs typeface="Roboto"/>
            </a:endParaRPr>
          </a:p>
          <a:p>
            <a:pPr marL="12700" marR="0" lvl="0" indent="0" algn="l" defTabSz="914400" rtl="0" eaLnBrk="1" fontAlgn="auto" latinLnBrk="0" hangingPunct="1">
              <a:spcBef>
                <a:spcPts val="0"/>
              </a:spcBef>
              <a:spcAft>
                <a:spcPts val="0"/>
              </a:spcAft>
              <a:buClrTx/>
              <a:buSzTx/>
              <a:buFontTx/>
              <a:buNone/>
              <a:tabLst/>
              <a:defRPr/>
            </a:pPr>
            <a:r>
              <a:rPr kumimoji="0" lang="ru-RU" sz="2200" b="1" i="0" u="none" strike="noStrike" cap="none" normalizeH="0" baseline="0" noProof="0" dirty="0">
                <a:ln>
                  <a:noFill/>
                </a:ln>
                <a:solidFill>
                  <a:srgbClr val="005D85"/>
                </a:solidFill>
                <a:uLnTx/>
                <a:uFillTx/>
                <a:latin typeface="Roboto"/>
                <a:ea typeface="+mn-ea"/>
                <a:cs typeface="Roboto"/>
              </a:rPr>
              <a:t>Цель</a:t>
            </a:r>
          </a:p>
          <a:p>
            <a:pPr marL="12700" lvl="0" algn="just">
              <a:spcBef>
                <a:spcPts val="455"/>
              </a:spcBef>
              <a:defRPr/>
            </a:pPr>
            <a:r>
              <a:rPr lang="ru-RU" sz="2000" b="1" dirty="0">
                <a:solidFill>
                  <a:prstClr val="black"/>
                </a:solidFill>
                <a:latin typeface="Roboto"/>
                <a:ea typeface="+mn-ea"/>
                <a:cs typeface="Roboto"/>
              </a:rPr>
              <a:t>Цель учений заключается</a:t>
            </a:r>
            <a:r>
              <a:rPr lang="ru-RU" sz="2000" dirty="0">
                <a:solidFill>
                  <a:prstClr val="black"/>
                </a:solidFill>
                <a:latin typeface="Roboto"/>
                <a:ea typeface="+mn-ea"/>
                <a:cs typeface="Roboto"/>
              </a:rPr>
              <a:t> в том, чтобы с помощью группового обсуждения под руководством координатора </a:t>
            </a:r>
            <a:r>
              <a:rPr lang="ru-RU" sz="2000" b="1" dirty="0">
                <a:solidFill>
                  <a:prstClr val="black"/>
                </a:solidFill>
                <a:latin typeface="Roboto"/>
                <a:ea typeface="+mn-ea"/>
                <a:cs typeface="Roboto"/>
              </a:rPr>
              <a:t>помочь странам в процессе концептуализации, разработки и обновления национального плана распределения вакцин и вакцинации (НПРВ) </a:t>
            </a:r>
            <a:r>
              <a:rPr lang="ru-RU" sz="2000" dirty="0">
                <a:solidFill>
                  <a:prstClr val="black"/>
                </a:solidFill>
                <a:latin typeface="Roboto"/>
                <a:ea typeface="+mn-ea"/>
                <a:cs typeface="Roboto"/>
              </a:rPr>
              <a:t>для обеспечения равноправного и своевременного доступа к вакцинам против COVID-19, уделяя особое внимания вопросам нормативного регулирования и безопасности.</a:t>
            </a:r>
          </a:p>
        </p:txBody>
      </p:sp>
      <p:sp>
        <p:nvSpPr>
          <p:cNvPr id="6" name="object 6"/>
          <p:cNvSpPr txBox="1"/>
          <p:nvPr/>
        </p:nvSpPr>
        <p:spPr>
          <a:xfrm>
            <a:off x="11485176" y="6634184"/>
            <a:ext cx="534035" cy="179536"/>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lang="ru-RU" sz="1200" b="1" dirty="0">
                <a:solidFill>
                  <a:srgbClr val="FFFFFF"/>
                </a:solidFill>
                <a:latin typeface="Arial"/>
                <a:cs typeface="Arial"/>
              </a:rPr>
              <a:t>с</a:t>
            </a:r>
            <a:r>
              <a:rPr kumimoji="0" lang="ru-RU" sz="1200" b="1" i="0" u="none" strike="noStrike" cap="none" normalizeH="0" baseline="0" noProof="0" dirty="0">
                <a:ln>
                  <a:noFill/>
                </a:ln>
                <a:solidFill>
                  <a:srgbClr val="FFFFFF"/>
                </a:solidFill>
                <a:uLnTx/>
                <a:uFillTx/>
                <a:latin typeface="Arial"/>
                <a:ea typeface="+mn-ea"/>
                <a:cs typeface="Arial"/>
              </a:rPr>
              <a:t>тр. </a:t>
            </a:r>
            <a:fld id="{81D60167-4931-47E6-BA6A-407CBD079E47}" type="slidenum">
              <a:rPr kumimoji="0" sz="1200" b="1" i="0" u="none" strike="noStrike" kern="1200" cap="none" spc="0" normalizeH="0" baseline="0" noProof="0" dirty="0">
                <a:ln>
                  <a:noFill/>
                </a:ln>
                <a:solidFill>
                  <a:srgbClr val="FFFFFF"/>
                </a:solidFill>
                <a:effectLst/>
                <a:uLnTx/>
                <a:uFillTx/>
                <a:latin typeface="Arial"/>
                <a:ea typeface="+mn-ea"/>
                <a:cs typeface="Arial"/>
              </a:rPr>
              <a:pPr marL="12700" marR="0" lvl="0" indent="0" algn="l" defTabSz="914400" rtl="0" eaLnBrk="1" fontAlgn="auto" latinLnBrk="0" hangingPunct="1">
                <a:lnSpc>
                  <a:spcPts val="1425"/>
                </a:lnSpc>
                <a:spcBef>
                  <a:spcPts val="0"/>
                </a:spcBef>
                <a:spcAft>
                  <a:spcPts val="0"/>
                </a:spcAft>
                <a:buClrTx/>
                <a:buSzTx/>
                <a:buFontTx/>
                <a:buNone/>
                <a:tabLst/>
                <a:defRPr/>
              </a:pPr>
              <a:t>8</a:t>
            </a:fld>
            <a:endParaRPr kumimoji="0" sz="1200" b="1" i="0" u="none" strike="noStrike" kern="1200" cap="none" spc="0" normalizeH="0" baseline="0" noProof="0" dirty="0">
              <a:ln>
                <a:noFill/>
              </a:ln>
              <a:solidFill>
                <a:srgbClr val="FFFFFF"/>
              </a:solidFill>
              <a:effectLst/>
              <a:uLnTx/>
              <a:uFillTx/>
              <a:latin typeface="Arial"/>
              <a:ea typeface="+mn-ea"/>
              <a:cs typeface="Arial"/>
            </a:endParaRPr>
          </a:p>
        </p:txBody>
      </p:sp>
      <p:sp>
        <p:nvSpPr>
          <p:cNvPr id="7" name="object 7"/>
          <p:cNvSpPr txBox="1">
            <a:spLocks noGrp="1"/>
          </p:cNvSpPr>
          <p:nvPr>
            <p:ph type="ftr" sz="quarter" idx="5"/>
          </p:nvPr>
        </p:nvSpPr>
        <p:spPr>
          <a:xfrm>
            <a:off x="76269" y="6652472"/>
            <a:ext cx="1776730" cy="163827"/>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ru-RU" sz="1000" b="1" i="0" u="none" strike="noStrike" cap="none" normalizeH="0" baseline="0" noProof="0" dirty="0">
                <a:ln>
                  <a:noFill/>
                </a:ln>
                <a:solidFill>
                  <a:prstClr val="white"/>
                </a:solidFill>
                <a:uLnTx/>
                <a:uFillTx/>
                <a:latin typeface="Arial"/>
                <a:ea typeface="+mn-ea"/>
                <a:cs typeface="Arial"/>
              </a:rPr>
              <a:t>ИМИТАЦИОННЫЕ УЧЕНИЯ</a:t>
            </a:r>
          </a:p>
        </p:txBody>
      </p:sp>
      <p:sp>
        <p:nvSpPr>
          <p:cNvPr id="8" name="object 8"/>
          <p:cNvSpPr txBox="1"/>
          <p:nvPr/>
        </p:nvSpPr>
        <p:spPr>
          <a:xfrm>
            <a:off x="2384551" y="6634184"/>
            <a:ext cx="2399205" cy="179536"/>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ru-RU" sz="1200" b="1" i="0" u="none" strike="noStrike" cap="none" normalizeH="0" baseline="0" noProof="0" dirty="0">
                <a:ln>
                  <a:noFill/>
                </a:ln>
                <a:solidFill>
                  <a:srgbClr val="FFFFFF"/>
                </a:solidFill>
                <a:uLnTx/>
                <a:uFillTx/>
                <a:latin typeface="Arial"/>
                <a:ea typeface="+mn-ea"/>
                <a:cs typeface="Arial"/>
              </a:rPr>
              <a:t>COVID-19</a:t>
            </a:r>
          </a:p>
        </p:txBody>
      </p:sp>
      <p:pic>
        <p:nvPicPr>
          <p:cNvPr id="9" name="Picture 8">
            <a:extLst>
              <a:ext uri="{FF2B5EF4-FFF2-40B4-BE49-F238E27FC236}">
                <a16:creationId xmlns:a16="http://schemas.microsoft.com/office/drawing/2014/main" id="{EC0F5E92-07AE-4264-AA82-A97DA17855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1748" y="1474839"/>
            <a:ext cx="4510252" cy="4350774"/>
          </a:xfrm>
          <a:prstGeom prst="rect">
            <a:avLst/>
          </a:prstGeom>
        </p:spPr>
      </p:pic>
      <p:pic>
        <p:nvPicPr>
          <p:cNvPr id="10" name="Image 9">
            <a:extLst>
              <a:ext uri="{FF2B5EF4-FFF2-40B4-BE49-F238E27FC236}">
                <a16:creationId xmlns:a16="http://schemas.microsoft.com/office/drawing/2014/main" id="{9CD4164F-2E06-439D-BF59-85BEC70F314A}"/>
              </a:ext>
            </a:extLst>
          </p:cNvPr>
          <p:cNvPicPr>
            <a:picLocks noChangeAspect="1"/>
          </p:cNvPicPr>
          <p:nvPr/>
        </p:nvPicPr>
        <p:blipFill>
          <a:blip r:embed="rId5"/>
          <a:stretch>
            <a:fillRect/>
          </a:stretch>
        </p:blipFill>
        <p:spPr>
          <a:xfrm>
            <a:off x="2258122" y="6608384"/>
            <a:ext cx="2889754" cy="30482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ru-RU"/>
              <a:t>РАМКИ КАБИНЕТНЫХ УЧЕНИЙ</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lnSpc>
                <a:spcPct val="100000"/>
              </a:lnSpc>
              <a:spcBef>
                <a:spcPts val="0"/>
              </a:spcBef>
              <a:buNone/>
            </a:pPr>
            <a:r>
              <a:rPr lang="ru-RU" sz="2400" b="1" dirty="0">
                <a:solidFill>
                  <a:schemeClr val="accent5"/>
                </a:solidFill>
                <a:latin typeface="+mj-lt"/>
                <a:ea typeface="DengXian"/>
                <a:cs typeface="Calibri"/>
              </a:rPr>
              <a:t>Обсуждение исходных предпосылок планирования для обзора вопросов нормативного регулирования, надзора и безопасности  в отношении вакцин</a:t>
            </a:r>
            <a:r>
              <a:rPr lang="ru-RU" sz="2400" dirty="0"/>
              <a:t> по мере их появления в целях обеспечения эффективного и справедливого доступа к вакцинам против COVID-19.</a:t>
            </a:r>
            <a:r>
              <a:rPr lang="ru-RU" sz="2400" dirty="0">
                <a:latin typeface="Helvetica Neue"/>
                <a:ea typeface="DengXian"/>
                <a:cs typeface="Calibri"/>
              </a:rPr>
              <a:t> </a:t>
            </a:r>
          </a:p>
          <a:p>
            <a:pPr marL="0" lvl="0" indent="0">
              <a:lnSpc>
                <a:spcPct val="100000"/>
              </a:lnSpc>
              <a:spcBef>
                <a:spcPts val="700"/>
              </a:spcBef>
              <a:buClr>
                <a:schemeClr val="tx1"/>
              </a:buClr>
              <a:buSzPct val="100000"/>
              <a:buNone/>
            </a:pPr>
            <a:endParaRPr lang="en-US" sz="2400" b="1" dirty="0">
              <a:solidFill>
                <a:schemeClr val="accent5"/>
              </a:solidFill>
              <a:latin typeface="+mj-lt"/>
              <a:cs typeface="Calibri" panose="020F0502020204030204" pitchFamily="34" charset="0"/>
            </a:endParaRPr>
          </a:p>
          <a:p>
            <a:pPr marL="0" lvl="0" indent="0">
              <a:lnSpc>
                <a:spcPct val="100000"/>
              </a:lnSpc>
              <a:spcBef>
                <a:spcPts val="700"/>
              </a:spcBef>
              <a:buClr>
                <a:schemeClr val="tx1"/>
              </a:buClr>
              <a:buSzPct val="100000"/>
              <a:buNone/>
            </a:pPr>
            <a:r>
              <a:rPr lang="ru-RU" sz="2400" dirty="0">
                <a:latin typeface="Helvetica Neue"/>
                <a:ea typeface="DengXian" panose="02010600030101010101" pitchFamily="2" charset="-122"/>
                <a:cs typeface="Calibri" panose="020F0502020204030204" pitchFamily="34" charset="0"/>
              </a:rPr>
              <a:t>В программу кабинетных учений будут входить следующие сегменты:</a:t>
            </a:r>
          </a:p>
          <a:p>
            <a:pPr marL="0" lvl="0" indent="0">
              <a:lnSpc>
                <a:spcPct val="100000"/>
              </a:lnSpc>
              <a:spcBef>
                <a:spcPts val="700"/>
              </a:spcBef>
              <a:buClr>
                <a:schemeClr val="tx1"/>
              </a:buClr>
              <a:buSzPct val="100000"/>
              <a:buNone/>
            </a:pPr>
            <a:endParaRPr lang="en-US" sz="2400" dirty="0">
              <a:latin typeface="Helvetica Neue"/>
              <a:ea typeface="DengXian" panose="02010600030101010101" pitchFamily="2" charset="-122"/>
              <a:cs typeface="Calibri" panose="020F0502020204030204" pitchFamily="34" charset="0"/>
            </a:endParaRPr>
          </a:p>
          <a:p>
            <a:pPr>
              <a:lnSpc>
                <a:spcPct val="100000"/>
              </a:lnSpc>
              <a:spcBef>
                <a:spcPts val="700"/>
              </a:spcBef>
              <a:buClr>
                <a:schemeClr val="tx1"/>
              </a:buClr>
              <a:buSzPct val="100000"/>
            </a:pPr>
            <a:r>
              <a:rPr lang="ru-RU" sz="2400" b="1" dirty="0">
                <a:solidFill>
                  <a:schemeClr val="accent5"/>
                </a:solidFill>
                <a:latin typeface="+mj-lt"/>
                <a:cs typeface="Calibri"/>
              </a:rPr>
              <a:t>обзор</a:t>
            </a:r>
            <a:r>
              <a:rPr lang="ru-RU" sz="2400" dirty="0"/>
              <a:t> планов по ускорению процедур регистрации;</a:t>
            </a:r>
          </a:p>
          <a:p>
            <a:pPr>
              <a:lnSpc>
                <a:spcPct val="100000"/>
              </a:lnSpc>
              <a:spcBef>
                <a:spcPts val="700"/>
              </a:spcBef>
              <a:buClr>
                <a:schemeClr val="tx1"/>
              </a:buClr>
              <a:buSzPct val="100000"/>
            </a:pPr>
            <a:r>
              <a:rPr lang="ru-RU" sz="2400" b="1" dirty="0">
                <a:solidFill>
                  <a:schemeClr val="accent5"/>
                </a:solidFill>
                <a:latin typeface="+mj-lt"/>
                <a:cs typeface="Calibri"/>
              </a:rPr>
              <a:t>обзор</a:t>
            </a:r>
            <a:r>
              <a:rPr lang="ru-RU" sz="2400" dirty="0">
                <a:latin typeface="+mj-lt"/>
                <a:cs typeface="Calibri" panose="020F0502020204030204" pitchFamily="34" charset="0"/>
              </a:rPr>
              <a:t> механизма обеспечения безопасности вакцин, особенно в отношении вакцин, разработка которых идет по ускоренной процедуре;</a:t>
            </a:r>
          </a:p>
          <a:p>
            <a:pPr>
              <a:lnSpc>
                <a:spcPct val="100000"/>
              </a:lnSpc>
              <a:spcBef>
                <a:spcPts val="700"/>
              </a:spcBef>
              <a:buClr>
                <a:schemeClr val="tx1"/>
              </a:buClr>
              <a:buSzPct val="100000"/>
            </a:pPr>
            <a:r>
              <a:rPr lang="ru-RU" sz="2400" b="1" dirty="0">
                <a:solidFill>
                  <a:schemeClr val="accent5"/>
                </a:solidFill>
                <a:latin typeface="+mj-lt"/>
                <a:cs typeface="Calibri"/>
              </a:rPr>
              <a:t>подтверждение</a:t>
            </a:r>
            <a:r>
              <a:rPr lang="ru-RU" sz="2400" dirty="0">
                <a:latin typeface="+mj-lt"/>
                <a:cs typeface="Calibri"/>
              </a:rPr>
              <a:t> нормативных процедур регистрации вакцин; </a:t>
            </a:r>
          </a:p>
          <a:p>
            <a:pPr>
              <a:lnSpc>
                <a:spcPct val="100000"/>
              </a:lnSpc>
              <a:spcBef>
                <a:spcPts val="700"/>
              </a:spcBef>
              <a:buClr>
                <a:schemeClr val="tx1"/>
              </a:buClr>
              <a:buSzPct val="100000"/>
            </a:pPr>
            <a:r>
              <a:rPr lang="ru-RU" sz="2400" b="1" dirty="0">
                <a:solidFill>
                  <a:schemeClr val="accent5"/>
                </a:solidFill>
                <a:latin typeface="+mj-lt"/>
                <a:cs typeface="Calibri"/>
              </a:rPr>
              <a:t>обзор</a:t>
            </a:r>
            <a:r>
              <a:rPr lang="ru-RU" sz="2400" dirty="0">
                <a:latin typeface="+mj-lt"/>
                <a:cs typeface="Calibri" panose="020F0502020204030204" pitchFamily="34" charset="0"/>
              </a:rPr>
              <a:t> систем мониторинга безопасности вакцин.</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ru-RU" dirty="0"/>
              <a:t>29 декабря 2020 г.</a:t>
            </a:r>
            <a:endParaRPr lang="en-US" dirty="0"/>
          </a:p>
        </p:txBody>
      </p:sp>
      <p:sp>
        <p:nvSpPr>
          <p:cNvPr id="5" name="object 7">
            <a:extLst>
              <a:ext uri="{FF2B5EF4-FFF2-40B4-BE49-F238E27FC236}">
                <a16:creationId xmlns:a16="http://schemas.microsoft.com/office/drawing/2014/main" id="{266D16ED-10D1-416C-80CC-D5632E977052}"/>
              </a:ext>
            </a:extLst>
          </p:cNvPr>
          <p:cNvSpPr txBox="1">
            <a:spLocks noGrp="1"/>
          </p:cNvSpPr>
          <p:nvPr/>
        </p:nvSpPr>
        <p:spPr>
          <a:xfrm>
            <a:off x="77002" y="6651057"/>
            <a:ext cx="1848052" cy="206943"/>
          </a:xfrm>
          <a:prstGeom prst="rect">
            <a:avLst/>
          </a:prstGeom>
          <a:solidFill>
            <a:schemeClr val="accent2">
              <a:lumMod val="75000"/>
            </a:scheme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100" b="1" i="0" u="none" strike="noStrike" kern="120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ИМИТАЦИОННЫЕ УЧЕНИЯ</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5E2A1A69-E98F-475D-ABFE-A64BD083628C}"/>
              </a:ext>
            </a:extLst>
          </p:cNvPr>
          <p:cNvPicPr>
            <a:picLocks noChangeAspect="1"/>
          </p:cNvPicPr>
          <p:nvPr/>
        </p:nvPicPr>
        <p:blipFill>
          <a:blip r:embed="rId3"/>
          <a:stretch>
            <a:fillRect/>
          </a:stretch>
        </p:blipFill>
        <p:spPr>
          <a:xfrm>
            <a:off x="2258584" y="6621192"/>
            <a:ext cx="2889754" cy="304826"/>
          </a:xfrm>
          <a:prstGeom prst="rect">
            <a:avLst/>
          </a:prstGeom>
        </p:spPr>
      </p:pic>
      <p:sp>
        <p:nvSpPr>
          <p:cNvPr id="7" name="object 7">
            <a:extLst>
              <a:ext uri="{FF2B5EF4-FFF2-40B4-BE49-F238E27FC236}">
                <a16:creationId xmlns:a16="http://schemas.microsoft.com/office/drawing/2014/main" id="{E9085251-98CA-4518-B07C-F1BB7D87079B}"/>
              </a:ext>
            </a:extLst>
          </p:cNvPr>
          <p:cNvSpPr txBox="1">
            <a:spLocks noGrp="1"/>
          </p:cNvSpPr>
          <p:nvPr/>
        </p:nvSpPr>
        <p:spPr>
          <a:xfrm>
            <a:off x="11444137" y="6619938"/>
            <a:ext cx="444206" cy="247033"/>
          </a:xfrm>
          <a:prstGeom prst="rect">
            <a:avLst/>
          </a:prstGeom>
          <a:solidFill>
            <a:sysClr val="windowText" lastClr="000000">
              <a:lumMod val="65000"/>
              <a:lumOff val="35000"/>
            </a:sysClr>
          </a:solidFill>
        </p:spPr>
        <p:txBody>
          <a:bodyPr vert="horz" wrap="square" lIns="0" tIns="0" rIns="0" bIns="0" rtlCol="0">
            <a:noAutofit/>
          </a:bodyPr>
          <a:lstStyle/>
          <a:p>
            <a:pPr marL="0" marR="0" lvl="0" indent="0" defTabSz="914400" eaLnBrk="1" fontAlgn="auto" latinLnBrk="0" hangingPunct="1">
              <a:lnSpc>
                <a:spcPts val="1425"/>
              </a:lnSpc>
              <a:spcBef>
                <a:spcPts val="0"/>
              </a:spcBef>
              <a:spcAft>
                <a:spcPts val="800"/>
              </a:spcAft>
              <a:buClrTx/>
              <a:buSzTx/>
              <a:buFontTx/>
              <a:buNone/>
              <a:tabLst/>
              <a:defRPr/>
            </a:pPr>
            <a:r>
              <a:rPr kumimoji="0" lang="ru-RU" sz="1200" b="1" i="0" u="none" strike="noStrike" kern="0" cap="none" spc="-15"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rPr>
              <a:t>стр.</a:t>
            </a:r>
            <a:endPar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8890" marR="0" lvl="0" indent="0" defTabSz="914400" eaLnBrk="1" fontAlgn="auto" latinLnBrk="0" hangingPunct="1">
              <a:lnSpc>
                <a:spcPts val="1425"/>
              </a:lnSpc>
              <a:spcBef>
                <a:spcPts val="0"/>
              </a:spcBef>
              <a:spcAft>
                <a:spcPts val="800"/>
              </a:spcAft>
              <a:buClrTx/>
              <a:buSzTx/>
              <a:buFontTx/>
              <a:buNone/>
              <a:tabLst/>
              <a:defRPr/>
            </a:pPr>
            <a:r>
              <a:rPr kumimoji="0" lang="fr-FR" sz="12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fr-FR"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0A9802-686C-4537-A4EF-3D12C1362DDC}">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http://purl.org/dc/elements/1.1/"/>
    <ds:schemaRef ds:uri="http://schemas.microsoft.com/office/2006/metadata/properties"/>
    <ds:schemaRef ds:uri="1e29cee2-e8a4-4f95-8408-2234aea7f5aa"/>
    <ds:schemaRef ds:uri="http://www.w3.org/XML/1998/namespace"/>
    <ds:schemaRef ds:uri="http://purl.org/dc/dcmitype/"/>
  </ds:schemaRefs>
</ds:datastoreItem>
</file>

<file path=customXml/itemProps2.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3.xml><?xml version="1.0" encoding="utf-8"?>
<ds:datastoreItem xmlns:ds="http://schemas.openxmlformats.org/officeDocument/2006/customXml" ds:itemID="{18ACB674-14AA-43D8-A476-396FCE46DD2A}"/>
</file>

<file path=docProps/app.xml><?xml version="1.0" encoding="utf-8"?>
<Properties xmlns="http://schemas.openxmlformats.org/officeDocument/2006/extended-properties" xmlns:vt="http://schemas.openxmlformats.org/officeDocument/2006/docPropsVTypes">
  <TotalTime>107</TotalTime>
  <Words>3844</Words>
  <Application>Microsoft Office PowerPoint</Application>
  <PresentationFormat>Widescreen</PresentationFormat>
  <Paragraphs>656</Paragraphs>
  <Slides>37</Slides>
  <Notes>32</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37</vt:i4>
      </vt:variant>
    </vt:vector>
  </HeadingPairs>
  <TitlesOfParts>
    <vt:vector size="48" baseType="lpstr">
      <vt:lpstr>Arial</vt:lpstr>
      <vt:lpstr>Arial Black</vt:lpstr>
      <vt:lpstr>Arial Narrow</vt:lpstr>
      <vt:lpstr>Calibri</vt:lpstr>
      <vt:lpstr>Helvetica Neue</vt:lpstr>
      <vt:lpstr>Roboto</vt:lpstr>
      <vt:lpstr>Segoe UI</vt:lpstr>
      <vt:lpstr>Symbol</vt:lpstr>
      <vt:lpstr>Office Theme</vt:lpstr>
      <vt:lpstr>2_Office Theme</vt:lpstr>
      <vt:lpstr>1_Office Theme</vt:lpstr>
      <vt:lpstr>НОВЫЙ КОРОНАВИРУС  (COVID-19)</vt:lpstr>
      <vt:lpstr>Предварительная повестка дня</vt:lpstr>
      <vt:lpstr>Рекомендации по обеспечению готовности и принятию ответных мер</vt:lpstr>
      <vt:lpstr>Последний доклад ВОЗ о текущей ситуации</vt:lpstr>
      <vt:lpstr>Справочная информация - COVAX</vt:lpstr>
      <vt:lpstr>Изменение регуляторных норм в связи с COVID-19</vt:lpstr>
      <vt:lpstr>Что представляют собой кабинетные учения?</vt:lpstr>
      <vt:lpstr>Концепция и цель</vt:lpstr>
      <vt:lpstr>РАМКИ КАБИНЕТНЫХ УЧЕНИЙ</vt:lpstr>
      <vt:lpstr>ЗАДАЧИ КАБИНЕТНЫХ УЧЕНИЙ</vt:lpstr>
      <vt:lpstr>Группа руководства учениями</vt:lpstr>
      <vt:lpstr>ПРАВИЛА ПРОВЕДЕНИЯ КАБИНЕТНЫХ УЧЕНИЙ</vt:lpstr>
      <vt:lpstr>Кабинетные учения: правила проведения</vt:lpstr>
      <vt:lpstr>Вопросы</vt:lpstr>
      <vt:lpstr>НОВЫЙ КОРОНАВИРУС  (COVID-19)  </vt:lpstr>
      <vt:lpstr>Сводная информация о текущей ситуации</vt:lpstr>
      <vt:lpstr>Сценарий 1</vt:lpstr>
      <vt:lpstr>Роль НРО в обеспечении своевременного доступа к вакцинам против COVID-19</vt:lpstr>
      <vt:lpstr>Сессия 1 – Вопросы для обсуждения</vt:lpstr>
      <vt:lpstr>Сценарий 2 – Вакцины готовы к применению</vt:lpstr>
      <vt:lpstr>Сессия 2 – Вопросы для обсуждения</vt:lpstr>
      <vt:lpstr>Перерыв</vt:lpstr>
      <vt:lpstr>Сценарий 3</vt:lpstr>
      <vt:lpstr>Сессия 3</vt:lpstr>
      <vt:lpstr>Сессия 3</vt:lpstr>
      <vt:lpstr>Сценарий 4 – Мониторинг безопасности</vt:lpstr>
      <vt:lpstr>Сессия 4 – Вопросы для обсуждения</vt:lpstr>
      <vt:lpstr>Подведение итогов «по горячим следам»</vt:lpstr>
      <vt:lpstr>PowerPoint Presentation</vt:lpstr>
      <vt:lpstr>Программа, часть 2</vt:lpstr>
      <vt:lpstr>ВОЗ предоставляет следующие информационные ресурсы</vt:lpstr>
      <vt:lpstr>Перерыв</vt:lpstr>
      <vt:lpstr>Анализ сильных сторон и недочетов</vt:lpstr>
      <vt:lpstr>Планирование действий</vt:lpstr>
      <vt:lpstr>Оценочный лист участника</vt:lpstr>
      <vt:lpstr>Следующие этапы и заключительные замечания</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subject/>
  <dc:creator>Denis Charles</dc:creator>
  <cp:keywords/>
  <dc:description/>
  <cp:lastModifiedBy>PORTORICO, Mariaisabella</cp:lastModifiedBy>
  <cp:revision>76</cp:revision>
  <dcterms:created xsi:type="dcterms:W3CDTF">2020-01-31T13:21:16Z</dcterms:created>
  <dcterms:modified xsi:type="dcterms:W3CDTF">2021-01-04T13:14:47Z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